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8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Lst>
  <p:sldSz cx="9144000" cy="5143500" type="screen16x9"/>
  <p:notesSz cx="6858000" cy="9144000"/>
  <p:embeddedFontLst>
    <p:embeddedFont>
      <p:font typeface="Calibri" panose="020F0502020204030204" pitchFamily="34" charset="0"/>
      <p:regular r:id="rId89"/>
      <p:bold r:id="rId90"/>
      <p:italic r:id="rId91"/>
      <p:boldItalic r:id="rId92"/>
    </p:embeddedFont>
    <p:embeddedFont>
      <p:font typeface="Cambria" panose="02040503050406030204" pitchFamily="18" charset="0"/>
      <p:regular r:id="rId93"/>
      <p:bold r:id="rId94"/>
      <p:italic r:id="rId95"/>
      <p:boldItalic r:id="rId96"/>
    </p:embeddedFont>
    <p:embeddedFont>
      <p:font typeface="Geo" panose="02000603000000000000" pitchFamily="2" charset="0"/>
      <p:regular r:id="rId97"/>
      <p:italic r:id="rId98"/>
    </p:embeddedFont>
    <p:embeddedFont>
      <p:font typeface="Helvetica Neue" panose="02000503000000020004" pitchFamily="2" charset="0"/>
      <p:regular r:id="rId99"/>
      <p:bold r:id="rId100"/>
      <p:italic r:id="rId101"/>
      <p:boldItalic r:id="rId10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3"/>
  </p:normalViewPr>
  <p:slideViewPr>
    <p:cSldViewPr snapToGrid="0">
      <p:cViewPr varScale="1">
        <p:scale>
          <a:sx n="137" d="100"/>
          <a:sy n="137" d="100"/>
        </p:scale>
        <p:origin x="920"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font" Target="fonts/font1.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font" Target="fonts/font14.fntdata"/><Relationship Id="rId5" Type="http://schemas.openxmlformats.org/officeDocument/2006/relationships/slide" Target="slides/slide3.xml"/><Relationship Id="rId90" Type="http://schemas.openxmlformats.org/officeDocument/2006/relationships/font" Target="fonts/font2.fntdata"/><Relationship Id="rId95" Type="http://schemas.openxmlformats.org/officeDocument/2006/relationships/font" Target="fonts/font7.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notesMaster" Target="notesMasters/notesMaster1.xml"/><Relationship Id="rId91" Type="http://schemas.openxmlformats.org/officeDocument/2006/relationships/font" Target="fonts/font3.fntdata"/><Relationship Id="rId96"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font" Target="fonts/font6.fntdata"/><Relationship Id="rId99" Type="http://schemas.openxmlformats.org/officeDocument/2006/relationships/font" Target="fonts/font11.fntdata"/><Relationship Id="rId101"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9.fntdata"/><Relationship Id="rId104"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4.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font" Target="fonts/font12.fntdata"/><Relationship Id="rId105"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font" Target="fonts/font5.fntdata"/><Relationship Id="rId98" Type="http://schemas.openxmlformats.org/officeDocument/2006/relationships/font" Target="fonts/font10.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6aa3b18681_3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g16aa3b18681_3_14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This is a good example of why you can't just compare receptive vocabulary vs. expressive vocabulary.  This is my actual  transcript from the Word Finding in Discourse from a very bright young man heading for the Univ of Illinois in computer science.  Both his receptive vocabulary and even expressive were outstanding.  He used words like foliage and lantern and named items accurately. But listening to him speak certainly gives you the feeling that he’s struggling to express himself.  </a:t>
            </a:r>
            <a:endParaRPr/>
          </a:p>
        </p:txBody>
      </p:sp>
      <p:sp>
        <p:nvSpPr>
          <p:cNvPr id="213" name="Google Shape;213;g16aa3b18681_3_1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6aa3b18681_3_1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g16aa3b18681_3_15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You are probably familiar with Diane German’s word finding referral checklist.  It’s designed for teachers to provide information to SLPs . But I hoped to create something for parents and teachers that was more quantitative, so with Diane’s consent, I developed observation scales that used her checklist information.</a:t>
            </a:r>
            <a:endParaRPr/>
          </a:p>
        </p:txBody>
      </p:sp>
      <p:sp>
        <p:nvSpPr>
          <p:cNvPr id="226" name="Google Shape;226;g16aa3b18681_3_1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6aa3b18681_3_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g16aa3b18681_3_18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The teacher’s scale has basically the same items, with different examples that are more pertinent to the classroom.</a:t>
            </a:r>
            <a:endParaRPr/>
          </a:p>
        </p:txBody>
      </p:sp>
      <p:sp>
        <p:nvSpPr>
          <p:cNvPr id="241" name="Google Shape;241;g16aa3b18681_3_18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6aa3b18681_3_1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g16aa3b18681_3_170: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If you printed out the 3 observation scales that I emailed with my PowerPoint slides, please pull them out.  I developed these observation scales for parents, teachers, and for the word finders themselves.  I assigned 2 points to any behavior observed “often” (defined as behaviors that are observed several times a day and interfere with communication.  I assigned 1 point to any behavior observed “sometimes” or once or twice a day.   I then totaled the number …which I have no norms for.  I had some grand idea about doing a research study and publishing norms.  But I never did it.  I still find that the scales are helpful, especially as a point of discussion with parents.   Over time, you can measure if the word finding behaviors have decreased.  [read through items]</a:t>
            </a:r>
            <a:endParaRPr/>
          </a:p>
        </p:txBody>
      </p:sp>
      <p:sp>
        <p:nvSpPr>
          <p:cNvPr id="256" name="Google Shape;256;g16aa3b18681_3_1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6aa3b18681_3_1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g16aa3b18681_3_19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The scale for individuals is really for older kids and adults.  I’ve been able to use it with middle school kids to discuss the types of word finding challenges they experience.  </a:t>
            </a:r>
            <a:endParaRPr/>
          </a:p>
        </p:txBody>
      </p:sp>
      <p:sp>
        <p:nvSpPr>
          <p:cNvPr id="271" name="Google Shape;271;g16aa3b18681_3_19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16aa3b18681_3_2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g16aa3b18681_3_21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Perhaps more important than test scores or observation scales are what the listener perceives. In some respects, it’s like stuttering:  the same number of disfluencies may be perceived as more or less disruptive depending on the type of disfluency the listener hears.  This study from 2003 was particularly interesting.   (read slide)</a:t>
            </a:r>
            <a:endParaRPr/>
          </a:p>
        </p:txBody>
      </p:sp>
      <p:sp>
        <p:nvSpPr>
          <p:cNvPr id="286" name="Google Shape;286;g16aa3b18681_3_2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6aa3b18681_3_2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g16aa3b18681_3_22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So using tests, observation scales, and listeners’ perceptions, we’ve decided that intervention would be helpful.  So where do we start?  Those of you who have heard me speak before know I am BIG on "awareness."  </a:t>
            </a:r>
            <a:endParaRPr/>
          </a:p>
        </p:txBody>
      </p:sp>
      <p:sp>
        <p:nvSpPr>
          <p:cNvPr id="298" name="Google Shape;298;g16aa3b18681_3_2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6aa3b18681_3_2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g16aa3b18681_3_235: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This is old, but it’s a classic.  When Rick Perry was running for president in 2011, he experienced a huge word finding block on during a nation-wide televised debate. </a:t>
            </a:r>
            <a:endParaRPr/>
          </a:p>
        </p:txBody>
      </p:sp>
      <p:sp>
        <p:nvSpPr>
          <p:cNvPr id="311" name="Google Shape;311;g16aa3b18681_3_2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16aa3b18681_3_2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g16aa3b18681_3_24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The kids get a kick out of Charles Barkley complaining that the word was just on the tip of his brain.</a:t>
            </a:r>
            <a:endParaRPr/>
          </a:p>
        </p:txBody>
      </p:sp>
      <p:sp>
        <p:nvSpPr>
          <p:cNvPr id="319" name="Google Shape;319;g16aa3b18681_3_2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6aa3b18681_3_2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g16aa3b18681_3_24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g16aa3b18681_3_2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6aa3b18681_3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16aa3b18681_3_75: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Thank you for inviting me here tonight.  There have been quite a few updates in the research into child word finding in the last few years, so if you heard me speak a few years ago, I hope there is something new for you tonight.  I’ll warn you that some of the videos are the same.  It’s hard to ask parents for their consent to show their kids on video, so I’ve continued to use the ones that are relevant.  </a:t>
            </a:r>
            <a:endParaRPr/>
          </a:p>
        </p:txBody>
      </p:sp>
      <p:sp>
        <p:nvSpPr>
          <p:cNvPr id="134" name="Google Shape;134;g16aa3b18681_3_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16aa3b18681_3_2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g16aa3b18681_3_25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I used kids from the drama club to act out dialogs and asked my word finders to identify the word finding difficulties they observed. </a:t>
            </a:r>
            <a:endParaRPr/>
          </a:p>
        </p:txBody>
      </p:sp>
      <p:sp>
        <p:nvSpPr>
          <p:cNvPr id="335" name="Google Shape;335;g16aa3b18681_3_2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6aa3b18681_3_259:notes"/>
          <p:cNvSpPr txBox="1">
            <a:spLocks noGrp="1"/>
          </p:cNvSpPr>
          <p:nvPr>
            <p:ph type="body" idx="1"/>
          </p:nvPr>
        </p:nvSpPr>
        <p:spPr>
          <a:xfrm>
            <a:off x="685800" y="4400549"/>
            <a:ext cx="5486400" cy="36004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g16aa3b18681_3_2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6aa3b18681_3_2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g16aa3b18681_3_26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[read slide first]   We probably don’t need a word finding cue for COVID or vaccination.  However, 3 years ago we might have struggled to retrieve those words.  </a:t>
            </a:r>
            <a:endParaRPr/>
          </a:p>
        </p:txBody>
      </p:sp>
      <p:sp>
        <p:nvSpPr>
          <p:cNvPr id="350" name="Google Shape;350;g16aa3b18681_3_2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6aa3b18681_3_2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6aa3b18681_3_27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This is an activity I use with my graduate students taking an expressive language course.  The need to spend 5 minutes in a conversation with another person without using any “R” sounds.  Can you explain going to a a restaurant?  Can you talk about an upcoming vacation?  Take a couple of minutes and try to speak aloud, avoiding any words with ”r” sounds.  </a:t>
            </a:r>
            <a:endParaRPr/>
          </a:p>
          <a:p>
            <a:pPr marL="0" lvl="0" indent="0" algn="l" rtl="0">
              <a:spcBef>
                <a:spcPts val="0"/>
              </a:spcBef>
              <a:spcAft>
                <a:spcPts val="0"/>
              </a:spcAft>
              <a:buNone/>
            </a:pPr>
            <a:r>
              <a:rPr lang="en"/>
              <a:t>How did it feel?  Stilted?  Frustrating?  Did you just want to quit speaking altogether?</a:t>
            </a:r>
            <a:endParaRPr/>
          </a:p>
        </p:txBody>
      </p:sp>
      <p:sp>
        <p:nvSpPr>
          <p:cNvPr id="365" name="Google Shape;365;g16aa3b18681_3_27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16aa3b18681_3_2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g16aa3b18681_3_285: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There’s a great overlap of  word finding and language learning disabilities.  But anxiety and attention are also hugely impactful.  Speaking of anxiety…that frustration just made your word finding worse, didn’t it?</a:t>
            </a:r>
            <a:endParaRPr/>
          </a:p>
        </p:txBody>
      </p:sp>
      <p:sp>
        <p:nvSpPr>
          <p:cNvPr id="373" name="Google Shape;373;g16aa3b18681_3_28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16aa3b18681_3_2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g16aa3b18681_3_29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Memory has a huge impact on retrieval.  In fact, as I was doing research into memory, I came across many of the same strategies that I use for word finding.  </a:t>
            </a:r>
            <a:endParaRPr/>
          </a:p>
        </p:txBody>
      </p:sp>
      <p:sp>
        <p:nvSpPr>
          <p:cNvPr id="386" name="Google Shape;386;g16aa3b18681_3_29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6aa3b18681_3_3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16aa3b18681_3_30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The memory research tells us that images are easier to remember than words, and that “memory hooks” can be a shortcut to remembering more complex things. </a:t>
            </a:r>
            <a:endParaRPr/>
          </a:p>
        </p:txBody>
      </p:sp>
      <p:sp>
        <p:nvSpPr>
          <p:cNvPr id="398" name="Google Shape;398;g16aa3b18681_3_30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16aa3b18681_3_3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g16aa3b18681_3_32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This looks strangely like our word finding cues, doesn’t it?  We’ll talk more about these mnemonic cues in a bit after we talk about some other strategies.</a:t>
            </a:r>
            <a:endParaRPr/>
          </a:p>
        </p:txBody>
      </p:sp>
      <p:sp>
        <p:nvSpPr>
          <p:cNvPr id="413" name="Google Shape;413;g16aa3b18681_3_3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16aa3b18681_3_337:notes"/>
          <p:cNvSpPr txBox="1">
            <a:spLocks noGrp="1"/>
          </p:cNvSpPr>
          <p:nvPr>
            <p:ph type="body" idx="1"/>
          </p:nvPr>
        </p:nvSpPr>
        <p:spPr>
          <a:xfrm>
            <a:off x="685800" y="4400549"/>
            <a:ext cx="5486400" cy="36004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8" name="Google Shape;428;g16aa3b18681_3_3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16aa3b18681_3_3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g16aa3b18681_3_345: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Diane German labels 3 different types of word finders.  [read]</a:t>
            </a:r>
            <a:endParaRPr/>
          </a:p>
        </p:txBody>
      </p:sp>
      <p:sp>
        <p:nvSpPr>
          <p:cNvPr id="437" name="Google Shape;437;g16aa3b18681_3_3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6aa3b18681_3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g16aa3b18681_3_8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a couple of disclaimers</a:t>
            </a:r>
            <a:endParaRPr/>
          </a:p>
        </p:txBody>
      </p:sp>
      <p:sp>
        <p:nvSpPr>
          <p:cNvPr id="142" name="Google Shape;142;g16aa3b18681_3_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16aa3b18681_3_357:notes"/>
          <p:cNvSpPr txBox="1">
            <a:spLocks noGrp="1"/>
          </p:cNvSpPr>
          <p:nvPr>
            <p:ph type="body" idx="1"/>
          </p:nvPr>
        </p:nvSpPr>
        <p:spPr>
          <a:xfrm>
            <a:off x="685800" y="4400549"/>
            <a:ext cx="5486400" cy="36004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9" name="Google Shape;449;g16aa3b18681_3_3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16aa3b18681_3_362:notes"/>
          <p:cNvSpPr txBox="1">
            <a:spLocks noGrp="1"/>
          </p:cNvSpPr>
          <p:nvPr>
            <p:ph type="body" idx="1"/>
          </p:nvPr>
        </p:nvSpPr>
        <p:spPr>
          <a:xfrm>
            <a:off x="685800" y="4400549"/>
            <a:ext cx="5486400" cy="36004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5" name="Google Shape;455;g16aa3b18681_3_3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16aa3b18681_3_367:notes"/>
          <p:cNvSpPr txBox="1">
            <a:spLocks noGrp="1"/>
          </p:cNvSpPr>
          <p:nvPr>
            <p:ph type="body" idx="1"/>
          </p:nvPr>
        </p:nvSpPr>
        <p:spPr>
          <a:xfrm>
            <a:off x="685800" y="4400549"/>
            <a:ext cx="5486400" cy="36004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1" name="Google Shape;461;g16aa3b18681_3_3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16aa3b18681_3_372:notes"/>
          <p:cNvSpPr txBox="1">
            <a:spLocks noGrp="1"/>
          </p:cNvSpPr>
          <p:nvPr>
            <p:ph type="body" idx="1"/>
          </p:nvPr>
        </p:nvSpPr>
        <p:spPr>
          <a:xfrm>
            <a:off x="685800" y="4400549"/>
            <a:ext cx="5486400" cy="36004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7" name="Google Shape;467;g16aa3b18681_3_3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16aa3b18681_3_3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g16aa3b18681_3_37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We’ll talk about strategies, self-advocacy and accommodations.  BUT FIRST…</a:t>
            </a:r>
            <a:endParaRPr/>
          </a:p>
        </p:txBody>
      </p:sp>
      <p:sp>
        <p:nvSpPr>
          <p:cNvPr id="474" name="Google Shape;474;g16aa3b18681_3_3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16aa3b18681_3_398:notes"/>
          <p:cNvSpPr txBox="1">
            <a:spLocks noGrp="1"/>
          </p:cNvSpPr>
          <p:nvPr>
            <p:ph type="body" idx="1"/>
          </p:nvPr>
        </p:nvSpPr>
        <p:spPr>
          <a:xfrm>
            <a:off x="685800" y="4400549"/>
            <a:ext cx="5486400" cy="36004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5" name="Google Shape;495;g16aa3b18681_3_3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16aa3b18681_3_4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g16aa3b18681_3_409: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[read slide]</a:t>
            </a:r>
            <a:endParaRPr/>
          </a:p>
        </p:txBody>
      </p:sp>
      <p:sp>
        <p:nvSpPr>
          <p:cNvPr id="508" name="Google Shape;508;g16aa3b18681_3_40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16aa3b18681_3_4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g16aa3b18681_3_415: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To this day, I still sing ”30 days hath September” silently to myself to remember which months have 30 days.  I think I learned that song in 1</a:t>
            </a:r>
            <a:r>
              <a:rPr lang="en" baseline="30000"/>
              <a:t>st</a:t>
            </a:r>
            <a:r>
              <a:rPr lang="en"/>
              <a:t>  grade. And most kids still sing the ABC song to themselves to remember that alphabet.   I also use a little song with the Expanding Expression Tool to remember the significance of each color bead.  If you’re not familiar with the EET we’ll talk about that when we talk more about “describing’ as a strategy.</a:t>
            </a:r>
            <a:endParaRPr/>
          </a:p>
        </p:txBody>
      </p:sp>
      <p:sp>
        <p:nvSpPr>
          <p:cNvPr id="515" name="Google Shape;515;g16aa3b18681_3_4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16aa3b18681_3_4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g16aa3b18681_3_43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Interactive learning can be very powerful.  A researcher named Razorenova stressed this in her study when she wrote “     </a:t>
            </a:r>
            <a:endParaRPr/>
          </a:p>
        </p:txBody>
      </p:sp>
      <p:sp>
        <p:nvSpPr>
          <p:cNvPr id="535" name="Google Shape;535;g16aa3b18681_3_4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16aa3b18681_3_4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g16aa3b18681_3_45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So what is a “strategy”?? First we need to be sure the child understands what a strategy is.  They have learned reading strategies, comprehension strategies, basketball strategies…I remember asking one of my word finding kids what strategy worked best for him and he said, “SQ3R”.  No, that’s  reading strategy, not a word finding strategy.  So we need to be sure our word finders know what they’re working on.</a:t>
            </a:r>
            <a:endParaRPr/>
          </a:p>
        </p:txBody>
      </p:sp>
      <p:sp>
        <p:nvSpPr>
          <p:cNvPr id="555" name="Google Shape;555;g16aa3b18681_3_4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6aa3b18681_3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g16aa3b18681_3_9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g16aa3b18681_3_9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16aa3b18681_3_4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4" name="Google Shape;574;g16aa3b18681_3_47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I ask the kids what strategies their favorite teams use to win a game.  That leads into taking about strategies to retrieve words.  How can you “find it in your brain”?  </a:t>
            </a:r>
            <a:endParaRPr/>
          </a:p>
        </p:txBody>
      </p:sp>
      <p:sp>
        <p:nvSpPr>
          <p:cNvPr id="575" name="Google Shape;575;g16aa3b18681_3_4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16aa3b18681_3_4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g16aa3b18681_3_47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The kids who use “thingie”  “stuff” and “guy” in every other sentence need to learn to use specific words.  </a:t>
            </a:r>
            <a:endParaRPr/>
          </a:p>
        </p:txBody>
      </p:sp>
      <p:sp>
        <p:nvSpPr>
          <p:cNvPr id="582" name="Google Shape;582;g16aa3b18681_3_47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16aa3b18681_3_4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Google Shape;596;g16aa3b18681_3_49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We talk about how these vague words don’t tell our listeners what they need to know. </a:t>
            </a:r>
            <a:endParaRPr/>
          </a:p>
        </p:txBody>
      </p:sp>
      <p:sp>
        <p:nvSpPr>
          <p:cNvPr id="597" name="Google Shape;597;g16aa3b18681_3_49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16aa3b18681_3_4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g16aa3b18681_3_49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g16aa3b18681_3_49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16aa3b18681_3_5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g16aa3b18681_3_520: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Reflective Pause -- CHILL! Must wait 5 seconds before responding.</a:t>
            </a:r>
            <a:endParaRPr/>
          </a:p>
          <a:p>
            <a:pPr marL="0" lvl="0" indent="0" algn="l" rtl="0">
              <a:spcBef>
                <a:spcPts val="0"/>
              </a:spcBef>
              <a:spcAft>
                <a:spcPts val="0"/>
              </a:spcAft>
              <a:buNone/>
            </a:pPr>
            <a:r>
              <a:rPr lang="en"/>
              <a:t>Here the girls are playing "Blurt," with a change in rules. </a:t>
            </a:r>
            <a:endParaRPr/>
          </a:p>
        </p:txBody>
      </p:sp>
      <p:sp>
        <p:nvSpPr>
          <p:cNvPr id="627" name="Google Shape;627;g16aa3b18681_3_5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16d1bd57509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16d1bd57509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16aa3b18681_3_5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7" name="Google Shape;637;g16aa3b18681_3_52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I return to visualizing again and again.  For a story -- What does the character look like? What is he or she doing?  Tell me about the setting.  If it’s an object , I often use  the EET – Expanding Expression Tool. – what color is it?  What shape is it? What parts does it have?  Green group, blue do, what does it look like, what is it made of?  Pink parts, white where? What else do I know?   Sing song!</a:t>
            </a:r>
            <a:endParaRPr/>
          </a:p>
        </p:txBody>
      </p:sp>
      <p:sp>
        <p:nvSpPr>
          <p:cNvPr id="638" name="Google Shape;638;g16aa3b18681_3_5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16aa3b18681_3_5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5" name="Google Shape;665;g16aa3b18681_3_55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I work a LOT on word associations and categories.  When you think about it,kids learn by putting information into categories.  The whole area of semantics talks about classifying information.  I explain the “categories” are a special kind of word associations – you can name word in a category (such as pets) – dogs, cats, guinea pigs, gerbil, goldfish) but you can also name words that GO with a particular category (leash, collar, dog food, aquarium, vet).  It all boils down to reinforcing the connections among different words. </a:t>
            </a:r>
            <a:endParaRPr/>
          </a:p>
        </p:txBody>
      </p:sp>
      <p:sp>
        <p:nvSpPr>
          <p:cNvPr id="666" name="Google Shape;666;g16aa3b18681_3_5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16aa3b18681_3_5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3" name="Google Shape;693;g16aa3b18681_3_57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A resource I like for analogies is the website “English for Everyone.”  It’s full of good ideas.  I also like “Analogy Adventure.”  by…Linda Schwartz and Beverly Armstrong (available through Amazon)..</a:t>
            </a:r>
            <a:endParaRPr/>
          </a:p>
        </p:txBody>
      </p:sp>
      <p:sp>
        <p:nvSpPr>
          <p:cNvPr id="694" name="Google Shape;694;g16aa3b18681_3_57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16aa3b18681_3_5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g16aa3b18681_3_58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I used these fish for word associations and borrowed a fish net from the PE department to display on my wall.</a:t>
            </a:r>
            <a:endParaRPr/>
          </a:p>
        </p:txBody>
      </p:sp>
      <p:sp>
        <p:nvSpPr>
          <p:cNvPr id="701" name="Google Shape;701;g16aa3b18681_3_58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6aa3b18681_3_97:notes"/>
          <p:cNvSpPr txBox="1">
            <a:spLocks noGrp="1"/>
          </p:cNvSpPr>
          <p:nvPr>
            <p:ph type="body" idx="1"/>
          </p:nvPr>
        </p:nvSpPr>
        <p:spPr>
          <a:xfrm>
            <a:off x="685800" y="4400549"/>
            <a:ext cx="5486400" cy="36004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g16aa3b18681_3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16aa3b18681_3_5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8" name="Google Shape;708;g16aa3b18681_3_59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The Expanding Expression Tool is effective for teaching kids to describe objects in more detail.  But for word finding, I like to use it in a different way. We talk about naming the “group,” or category, then name the characteristics that are uniqiue to that object.  We know these are “salient characteristics.”  And I even teach that term to the older kids.  For the younger ones, I ask them to name what is special about that item.  For example, if we are thinking of the word “chair,” we don’t need to say it’s brown or it’s made out of wood.  Instead we want to say it’s a piece of furniture that one person sits on.  For a camel, we could say it’s a desert animal with a hump..or two humps.  </a:t>
            </a:r>
            <a:endParaRPr/>
          </a:p>
        </p:txBody>
      </p:sp>
      <p:sp>
        <p:nvSpPr>
          <p:cNvPr id="709" name="Google Shape;709;g16aa3b18681_3_59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16aa3b18681_3_605:notes"/>
          <p:cNvSpPr txBox="1">
            <a:spLocks noGrp="1"/>
          </p:cNvSpPr>
          <p:nvPr>
            <p:ph type="body" idx="1"/>
          </p:nvPr>
        </p:nvSpPr>
        <p:spPr>
          <a:xfrm>
            <a:off x="685800" y="4400549"/>
            <a:ext cx="5486400" cy="36004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3" name="Google Shape;723;g16aa3b18681_3_6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16aa3b18681_3_610:notes"/>
          <p:cNvSpPr txBox="1">
            <a:spLocks noGrp="1"/>
          </p:cNvSpPr>
          <p:nvPr>
            <p:ph type="body" idx="1"/>
          </p:nvPr>
        </p:nvSpPr>
        <p:spPr>
          <a:xfrm>
            <a:off x="685800" y="4400549"/>
            <a:ext cx="5486400" cy="36004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0" name="Google Shape;730;g16aa3b18681_3_6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16aa3b18681_3_6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6" name="Google Shape;736;g16aa3b18681_3_615: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But not everything can be pictured! I put “feelings” vocabulary words on post-it notes and have the kids arrange them in order of intensity.  This is where I try to be alert for the kids who don’t understand idioms. </a:t>
            </a:r>
            <a:endParaRPr/>
          </a:p>
        </p:txBody>
      </p:sp>
      <p:sp>
        <p:nvSpPr>
          <p:cNvPr id="737" name="Google Shape;737;g16aa3b18681_3_6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16aa3b18681_3_6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g16aa3b18681_3_62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To help the kids remember which concept is synonyms and which is antonyms , I drew this little visual . Synonym is “see no name” and Antonym is a contrast between the big elephant and the little ANT.</a:t>
            </a:r>
            <a:endParaRPr/>
          </a:p>
        </p:txBody>
      </p:sp>
      <p:sp>
        <p:nvSpPr>
          <p:cNvPr id="744" name="Google Shape;744;g16aa3b18681_3_6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16aa3b18681_3_6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8" name="Google Shape;758;g16aa3b18681_3_635: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I have mixed emotions about this strategy.  It seems to really help some people and not others. I suppose it depends on what kind of learner you are.  We know we can “jump start” a word for a child by providing a phonemic cue.  If they’re stuck on “Canteloupe,” we can help them out by saying “can…” .  So if a child can learn to mentally go through the alphabet and think of beginning SOUNDS (not beginning letters), he can sometimes cue himself in by thinking of the beginning sound.  </a:t>
            </a:r>
            <a:endParaRPr/>
          </a:p>
        </p:txBody>
      </p:sp>
      <p:sp>
        <p:nvSpPr>
          <p:cNvPr id="759" name="Google Shape;759;g16aa3b18681_3_6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16aa3b18681_3_6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1" name="Google Shape;771;g16aa3b18681_3_64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This is the diagram from Diane German’s Word Finding Intervention Program.  I call it the “small words” strategy or “using an easy word to remember a hard word.”  Dr. German has a very specific procedure for reinforcing what she labels “evasive syllables” .  First you break the word down into syllables.  Tap them out, clap them out, stamp your feet, head/shoulders/knees toes,  …Whatever you can do to make the syllables distinct.  Then associate an easily-retrieved word  with the difficult syllables.  Encourage the child to “think the cue” but “say the word.”  I think it’s very important to use pictures and as many modalities as possible.  Examples:  Pulaski Day,  Polar Vortex.  I tweaked her “memory cloud” idea to add pictures. </a:t>
            </a:r>
            <a:endParaRPr/>
          </a:p>
        </p:txBody>
      </p:sp>
      <p:sp>
        <p:nvSpPr>
          <p:cNvPr id="772" name="Google Shape;772;g16aa3b18681_3_6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16aa3b18681_3_661:notes"/>
          <p:cNvSpPr txBox="1">
            <a:spLocks noGrp="1"/>
          </p:cNvSpPr>
          <p:nvPr>
            <p:ph type="body" idx="1"/>
          </p:nvPr>
        </p:nvSpPr>
        <p:spPr>
          <a:xfrm>
            <a:off x="685800" y="4400549"/>
            <a:ext cx="5486400" cy="36004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6" name="Google Shape;786;g16aa3b18681_3_6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16aa3b18681_3_666:notes"/>
          <p:cNvSpPr txBox="1">
            <a:spLocks noGrp="1"/>
          </p:cNvSpPr>
          <p:nvPr>
            <p:ph type="body" idx="1"/>
          </p:nvPr>
        </p:nvSpPr>
        <p:spPr>
          <a:xfrm>
            <a:off x="685800" y="4400549"/>
            <a:ext cx="5486400" cy="36004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2" name="Google Shape;792;g16aa3b18681_3_6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16aa3b18681_3_6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8" name="Google Shape;798;g16aa3b18681_3_67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I brought cinnamon to therapy and had the kids smell warm apples and cinnamon.  The more senses, the better.</a:t>
            </a:r>
            <a:endParaRPr/>
          </a:p>
        </p:txBody>
      </p:sp>
      <p:sp>
        <p:nvSpPr>
          <p:cNvPr id="799" name="Google Shape;799;g16aa3b18681_3_6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6aa3b18681_3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g16aa3b18681_3_10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There is a great need for additional research in word finding.  Diane German has retired and it is a fascinating field that needs some fresh blood.  I’ll present some new research tonight.</a:t>
            </a:r>
            <a:endParaRPr/>
          </a:p>
        </p:txBody>
      </p:sp>
      <p:sp>
        <p:nvSpPr>
          <p:cNvPr id="167" name="Google Shape;167;g16aa3b18681_3_10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16aa3b18681_3_6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5" name="Google Shape;805;g16aa3b18681_3_67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When we practice HIBERNATE, we crawl under the table and “HIDE….”  “BRRR” it’s cold!</a:t>
            </a:r>
            <a:endParaRPr/>
          </a:p>
        </p:txBody>
      </p:sp>
      <p:sp>
        <p:nvSpPr>
          <p:cNvPr id="806" name="Google Shape;806;g16aa3b18681_3_6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16d1bd5750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16d1bd5750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16aa3b18681_3_6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9" name="Google Shape;819;g16aa3b18681_3_689: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My favorite story about mnemonic cues is when I taught the kids the term “polar vortex”  I had Kids climb  on my table – polar bear at north pole reaching down for Texas.  In the middle of this, the superintendent came to my door and saw little boys standing on my table.  So I had them teach Dr. Lemon how they were learning word finding cues!</a:t>
            </a:r>
            <a:endParaRPr/>
          </a:p>
        </p:txBody>
      </p:sp>
      <p:sp>
        <p:nvSpPr>
          <p:cNvPr id="820" name="Google Shape;820;g16aa3b18681_3_68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16aa3b18681_3_6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6" name="Google Shape;826;g16aa3b18681_3_695: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Pee on chain</a:t>
            </a:r>
            <a:endParaRPr/>
          </a:p>
        </p:txBody>
      </p:sp>
      <p:sp>
        <p:nvSpPr>
          <p:cNvPr id="827" name="Google Shape;827;g16aa3b18681_3_69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16aa3b18681_3_7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3" name="Google Shape;833;g16aa3b18681_3_70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Cues aren’t only for difficult words:  The cues can even be used for basic concepts:  the triangle has 3 sides, like the tricycle’s 3 wheels, the rectangle looks like the wreck, and the square is cued by “square hair.”</a:t>
            </a:r>
            <a:endParaRPr/>
          </a:p>
        </p:txBody>
      </p:sp>
      <p:sp>
        <p:nvSpPr>
          <p:cNvPr id="834" name="Google Shape;834;g16aa3b18681_3_70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16aebf622e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16aebf622e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16aa3b18681_3_7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6" name="Google Shape;846;g16aa3b18681_3_70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Unfortunately improvement in word finding has NOT been found to generalize to untreated words.  SO it’s particularly important to select our words for intervention carefully. Try to stay on top of the curriculum and present words BEFORE they are needed in the classroom. Remember that cultural referents change quickly.   Example:  “Swipe” used to mean “steal,” now it means to use your credit card.  EXAMPLE </a:t>
            </a:r>
            <a:endParaRPr/>
          </a:p>
        </p:txBody>
      </p:sp>
      <p:sp>
        <p:nvSpPr>
          <p:cNvPr id="847" name="Google Shape;847;g16aa3b18681_3_70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16aa3b18681_3_7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4" name="Google Shape;864;g16aa3b18681_3_72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Hatshepsut – an early female Egyptian pharoah.  Proboscis, habitat and hibernate are part of the 2</a:t>
            </a:r>
            <a:r>
              <a:rPr lang="en" baseline="30000"/>
              <a:t>nd</a:t>
            </a:r>
            <a:r>
              <a:rPr lang="en"/>
              <a:t> (?) grade curriculum,</a:t>
            </a:r>
            <a:endParaRPr/>
          </a:p>
        </p:txBody>
      </p:sp>
      <p:sp>
        <p:nvSpPr>
          <p:cNvPr id="865" name="Google Shape;865;g16aa3b18681_3_7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6aa3b18681_3_730:notes"/>
          <p:cNvSpPr txBox="1">
            <a:spLocks noGrp="1"/>
          </p:cNvSpPr>
          <p:nvPr>
            <p:ph type="body" idx="1"/>
          </p:nvPr>
        </p:nvSpPr>
        <p:spPr>
          <a:xfrm>
            <a:off x="685800" y="4400549"/>
            <a:ext cx="5486400" cy="36004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1" name="Google Shape;871;g16aa3b18681_3_7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16aa3b18681_3_7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4" name="Google Shape;884;g16aa3b18681_3_74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I used to spend quite a bit of time encouraging the kids to develop their own mnemonic to remember all the  strategies.  But I’ve found that they typically find 2 or 3 that are most helpful</a:t>
            </a:r>
            <a:endParaRPr/>
          </a:p>
        </p:txBody>
      </p:sp>
      <p:sp>
        <p:nvSpPr>
          <p:cNvPr id="885" name="Google Shape;885;g16aa3b18681_3_7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6aa3b18681_3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g16aa3b18681_3_11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YouTube wouldn’t let me imbed this video into the presentation, so stay with me as I share the screen with this video.  The RALLI campaign was an internet campaign in Great Britain entitled Raising Awareness of Language Learning Impairments.  I don’t think the narrator will win an Oscar, but the videos of kids experiencing word finding problems  are worth watching.</a:t>
            </a:r>
            <a:endParaRPr/>
          </a:p>
        </p:txBody>
      </p:sp>
      <p:sp>
        <p:nvSpPr>
          <p:cNvPr id="179" name="Google Shape;179;g16aa3b18681_3_1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16aa3b18681_3_7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6" name="Google Shape;896;g16aa3b18681_3_75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7" name="Google Shape;897;g16aa3b18681_3_7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16aa3b18681_3_759:notes"/>
          <p:cNvSpPr txBox="1">
            <a:spLocks noGrp="1"/>
          </p:cNvSpPr>
          <p:nvPr>
            <p:ph type="body" idx="1"/>
          </p:nvPr>
        </p:nvSpPr>
        <p:spPr>
          <a:xfrm>
            <a:off x="685800" y="4400549"/>
            <a:ext cx="5486400" cy="36004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3" name="Google Shape;903;g16aa3b18681_3_7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6aa3b18681_3_7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 name="Google Shape;909;g16aa3b18681_3_76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0" name="Google Shape;910;g16aa3b18681_3_7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16aa3b18681_3_7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2" name="Google Shape;932;g16aa3b18681_3_78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So carryover is important, but best practices remain to be determined. How frustrating!   At this point, I think it’s very important to have the child reflect on what works for him or her throughout intervention.  As I introduce each strategy, I assign “homework” to practice that strategy during the week and see if it is helpful for them.  </a:t>
            </a:r>
            <a:endParaRPr/>
          </a:p>
        </p:txBody>
      </p:sp>
      <p:sp>
        <p:nvSpPr>
          <p:cNvPr id="933" name="Google Shape;933;g16aa3b18681_3_78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16aa3b18681_3_792:notes"/>
          <p:cNvSpPr txBox="1">
            <a:spLocks noGrp="1"/>
          </p:cNvSpPr>
          <p:nvPr>
            <p:ph type="body" idx="1"/>
          </p:nvPr>
        </p:nvSpPr>
        <p:spPr>
          <a:xfrm>
            <a:off x="685800" y="4400549"/>
            <a:ext cx="5486400" cy="36004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9" name="Google Shape;939;g16aa3b18681_3_7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16aa3b18681_3_7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5" name="Google Shape;945;g16aa3b18681_3_79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latin typeface="Calibri"/>
              <a:ea typeface="Calibri"/>
              <a:cs typeface="Calibri"/>
              <a:sym typeface="Calibri"/>
            </a:endParaRPr>
          </a:p>
          <a:p>
            <a:pPr marL="0" marR="0" lvl="0" indent="0" algn="l" rtl="0">
              <a:spcBef>
                <a:spcPts val="0"/>
              </a:spcBef>
              <a:spcAft>
                <a:spcPts val="0"/>
              </a:spcAft>
              <a:buNone/>
            </a:pPr>
            <a:r>
              <a:rPr lang="en" sz="1800">
                <a:latin typeface="Calibri"/>
                <a:ea typeface="Calibri"/>
                <a:cs typeface="Calibri"/>
                <a:sym typeface="Calibri"/>
              </a:rPr>
              <a:t> </a:t>
            </a:r>
            <a:endParaRPr/>
          </a:p>
          <a:p>
            <a:pPr marL="0" marR="0" lvl="0" indent="0" algn="l" rtl="0">
              <a:spcBef>
                <a:spcPts val="0"/>
              </a:spcBef>
              <a:spcAft>
                <a:spcPts val="0"/>
              </a:spcAft>
              <a:buNone/>
            </a:pPr>
            <a:r>
              <a:rPr lang="en" sz="1800" b="1">
                <a:latin typeface="Calibri"/>
                <a:ea typeface="Calibri"/>
                <a:cs typeface="Calibri"/>
                <a:sym typeface="Calibri"/>
              </a:rPr>
              <a:t>Words specific to “Uncharted”</a:t>
            </a:r>
            <a:endParaRPr sz="1800">
              <a:latin typeface="Calibri"/>
              <a:ea typeface="Calibri"/>
              <a:cs typeface="Calibri"/>
              <a:sym typeface="Calibri"/>
            </a:endParaRPr>
          </a:p>
          <a:p>
            <a:pPr marL="0" marR="0" lvl="0" indent="0" algn="l" rtl="0">
              <a:spcBef>
                <a:spcPts val="0"/>
              </a:spcBef>
              <a:spcAft>
                <a:spcPts val="0"/>
              </a:spcAft>
              <a:buNone/>
            </a:pPr>
            <a:r>
              <a:rPr lang="en" sz="1800">
                <a:latin typeface="Calibri"/>
                <a:ea typeface="Calibri"/>
                <a:cs typeface="Calibri"/>
                <a:sym typeface="Calibri"/>
              </a:rPr>
              <a:t> </a:t>
            </a:r>
            <a:endParaRPr/>
          </a:p>
          <a:p>
            <a:pPr marL="0" marR="0" lvl="0" indent="0" algn="l" rtl="0">
              <a:spcBef>
                <a:spcPts val="0"/>
              </a:spcBef>
              <a:spcAft>
                <a:spcPts val="0"/>
              </a:spcAft>
              <a:buNone/>
            </a:pPr>
            <a:r>
              <a:rPr lang="en" sz="1800">
                <a:latin typeface="Calibri"/>
                <a:ea typeface="Calibri"/>
                <a:cs typeface="Calibri"/>
                <a:sym typeface="Calibri"/>
              </a:rPr>
              <a:t>Nathan Drake			treasure hunt				keys</a:t>
            </a:r>
            <a:endParaRPr/>
          </a:p>
          <a:p>
            <a:pPr marL="0" marR="0" lvl="0" indent="0" algn="l" rtl="0">
              <a:spcBef>
                <a:spcPts val="0"/>
              </a:spcBef>
              <a:spcAft>
                <a:spcPts val="0"/>
              </a:spcAft>
              <a:buNone/>
            </a:pPr>
            <a:r>
              <a:rPr lang="en" sz="1800">
                <a:latin typeface="Calibri"/>
                <a:ea typeface="Calibri"/>
                <a:cs typeface="Calibri"/>
                <a:sym typeface="Calibri"/>
              </a:rPr>
              <a:t>Map 				treasure				ship</a:t>
            </a:r>
            <a:endParaRPr/>
          </a:p>
          <a:p>
            <a:pPr marL="0" marR="0" lvl="0" indent="0" algn="l" rtl="0">
              <a:spcBef>
                <a:spcPts val="0"/>
              </a:spcBef>
              <a:spcAft>
                <a:spcPts val="0"/>
              </a:spcAft>
              <a:buNone/>
            </a:pPr>
            <a:r>
              <a:rPr lang="en" sz="1800">
                <a:latin typeface="Calibri"/>
                <a:ea typeface="Calibri"/>
                <a:cs typeface="Calibri"/>
                <a:sym typeface="Calibri"/>
              </a:rPr>
              <a:t>Auction			steal					airplane</a:t>
            </a:r>
            <a:endParaRPr/>
          </a:p>
          <a:p>
            <a:pPr marL="0" marR="0" lvl="0" indent="0" algn="l" rtl="0">
              <a:spcBef>
                <a:spcPts val="0"/>
              </a:spcBef>
              <a:spcAft>
                <a:spcPts val="0"/>
              </a:spcAft>
              <a:buNone/>
            </a:pPr>
            <a:r>
              <a:rPr lang="en" sz="1800">
                <a:latin typeface="Calibri"/>
                <a:ea typeface="Calibri"/>
                <a:cs typeface="Calibri"/>
                <a:sym typeface="Calibri"/>
              </a:rPr>
              <a:t>Colombia			church					hidden basement</a:t>
            </a:r>
            <a:endParaRPr/>
          </a:p>
          <a:p>
            <a:pPr marL="0" marR="0" lvl="0" indent="0" algn="l" rtl="0">
              <a:spcBef>
                <a:spcPts val="0"/>
              </a:spcBef>
              <a:spcAft>
                <a:spcPts val="0"/>
              </a:spcAft>
              <a:buNone/>
            </a:pPr>
            <a:r>
              <a:rPr lang="en" sz="1800">
                <a:latin typeface="Calibri"/>
                <a:ea typeface="Calibri"/>
                <a:cs typeface="Calibri"/>
                <a:sym typeface="Calibri"/>
              </a:rPr>
              <a:t>Underground			mission				urns</a:t>
            </a:r>
            <a:endParaRPr/>
          </a:p>
          <a:p>
            <a:pPr marL="0" marR="0" lvl="0" indent="0" algn="l" rtl="0">
              <a:spcBef>
                <a:spcPts val="0"/>
              </a:spcBef>
              <a:spcAft>
                <a:spcPts val="0"/>
              </a:spcAft>
              <a:buNone/>
            </a:pPr>
            <a:r>
              <a:rPr lang="en" sz="1800">
                <a:latin typeface="Calibri"/>
                <a:ea typeface="Calibri"/>
                <a:cs typeface="Calibri"/>
                <a:sym typeface="Calibri"/>
              </a:rPr>
              <a:t>Explode			India					betray</a:t>
            </a:r>
            <a:endParaRPr/>
          </a:p>
          <a:p>
            <a:pPr marL="0" marR="0" lvl="0" indent="0" algn="l" rtl="0">
              <a:spcBef>
                <a:spcPts val="0"/>
              </a:spcBef>
              <a:spcAft>
                <a:spcPts val="0"/>
              </a:spcAft>
              <a:buNone/>
            </a:pPr>
            <a:r>
              <a:rPr lang="en" sz="1800">
                <a:latin typeface="Calibri"/>
                <a:ea typeface="Calibri"/>
                <a:cs typeface="Calibri"/>
                <a:sym typeface="Calibri"/>
              </a:rPr>
              <a:t>Unconscious</a:t>
            </a:r>
            <a:endParaRPr/>
          </a:p>
          <a:p>
            <a:pPr marL="0" lvl="0" indent="0" algn="l" rtl="0">
              <a:spcBef>
                <a:spcPts val="0"/>
              </a:spcBef>
              <a:spcAft>
                <a:spcPts val="0"/>
              </a:spcAft>
              <a:buNone/>
            </a:pPr>
            <a:endParaRPr/>
          </a:p>
        </p:txBody>
      </p:sp>
      <p:sp>
        <p:nvSpPr>
          <p:cNvPr id="946" name="Google Shape;946;g16aa3b18681_3_79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16aa3b18681_3_8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2" name="Google Shape;952;g16aa3b18681_3_80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At first, Eric had no words to describe a movie except “fun” and “cool.”  But after we practiced a hypothetical conversation and discussed the topics he could talk about, he came up with all these words.</a:t>
            </a:r>
            <a:endParaRPr/>
          </a:p>
        </p:txBody>
      </p:sp>
      <p:sp>
        <p:nvSpPr>
          <p:cNvPr id="953" name="Google Shape;953;g16aa3b18681_3_80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6aa3b18681_3_809:notes"/>
          <p:cNvSpPr txBox="1">
            <a:spLocks noGrp="1"/>
          </p:cNvSpPr>
          <p:nvPr>
            <p:ph type="body" idx="1"/>
          </p:nvPr>
        </p:nvSpPr>
        <p:spPr>
          <a:xfrm>
            <a:off x="685800" y="4400549"/>
            <a:ext cx="5486400" cy="36004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9" name="Google Shape;959;g16aa3b18681_3_8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16aea96462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16aea96462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16aa3b18681_3_8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2" name="Google Shape;972;g16aa3b18681_3_81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I asked Diane German how she suggested monitoring progress. She does NOT recommend using the TWF to measure progress in intervention unless you have taught the words he/she missed on the TWF.    [read slide] I have difficulty finding the right words to use for pre- and post-testing.  I have asked parents and teachers to fill out the observation scales when I feel the kids are reaching their word finding goals.  To me, that is a helpful measure of the progress they have made.  </a:t>
            </a:r>
            <a:endParaRPr/>
          </a:p>
        </p:txBody>
      </p:sp>
      <p:sp>
        <p:nvSpPr>
          <p:cNvPr id="973" name="Google Shape;973;g16aa3b18681_3_8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6aa3b18681_3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g16aa3b18681_3_125: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Let’s first talk about identifying kids with word finding problems. I typically start with Diane German’s Test of Word Finding – 3</a:t>
            </a:r>
            <a:r>
              <a:rPr lang="en" baseline="30000"/>
              <a:t>rd</a:t>
            </a:r>
            <a:r>
              <a:rPr lang="en"/>
              <a:t> Edition or the Test of Adolescent/Adult Word Finding. But as we will discuss later, some clients have word finding difficulties in single words but not in conversation.  Some exhibit word finding difficulties in conversation, but often do fine in single words.  So we need to look at the types of disruptions our clients exhibit in their day-to-day communication.  All of these tests and checklists can provide good information (read list).  Bottom line, however, is how disrupted the child’s expressive language sounds to his listeners. </a:t>
            </a:r>
            <a:endParaRPr/>
          </a:p>
        </p:txBody>
      </p:sp>
      <p:sp>
        <p:nvSpPr>
          <p:cNvPr id="192" name="Google Shape;192;g16aa3b18681_3_1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16aa3b18681_3_8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5" name="Google Shape;985;g16aa3b18681_3_82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We’ve talked a lot about intervention strategies.  How about self-advocacy?  </a:t>
            </a:r>
            <a:endParaRPr/>
          </a:p>
        </p:txBody>
      </p:sp>
      <p:sp>
        <p:nvSpPr>
          <p:cNvPr id="986" name="Google Shape;986;g16aa3b18681_3_8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g16aa3b18681_3_837:notes"/>
          <p:cNvSpPr txBox="1">
            <a:spLocks noGrp="1"/>
          </p:cNvSpPr>
          <p:nvPr>
            <p:ph type="body" idx="1"/>
          </p:nvPr>
        </p:nvSpPr>
        <p:spPr>
          <a:xfrm>
            <a:off x="685800" y="4400549"/>
            <a:ext cx="5486400" cy="36004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7" name="Google Shape;997;g16aa3b18681_3_8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16aa3b18681_3_848:notes"/>
          <p:cNvSpPr txBox="1">
            <a:spLocks noGrp="1"/>
          </p:cNvSpPr>
          <p:nvPr>
            <p:ph type="body" idx="1"/>
          </p:nvPr>
        </p:nvSpPr>
        <p:spPr>
          <a:xfrm>
            <a:off x="685800" y="4400549"/>
            <a:ext cx="5486400" cy="36004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9" name="Google Shape;1009;g16aa3b18681_3_8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16aa3b18681_3_853:notes"/>
          <p:cNvSpPr txBox="1">
            <a:spLocks noGrp="1"/>
          </p:cNvSpPr>
          <p:nvPr>
            <p:ph type="body" idx="1"/>
          </p:nvPr>
        </p:nvSpPr>
        <p:spPr>
          <a:xfrm>
            <a:off x="685800" y="4400549"/>
            <a:ext cx="5486400" cy="36004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5" name="Google Shape;1015;g16aa3b18681_3_8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16aa3b18681_3_865:notes"/>
          <p:cNvSpPr txBox="1">
            <a:spLocks noGrp="1"/>
          </p:cNvSpPr>
          <p:nvPr>
            <p:ph type="body" idx="1"/>
          </p:nvPr>
        </p:nvSpPr>
        <p:spPr>
          <a:xfrm>
            <a:off x="685800" y="4400549"/>
            <a:ext cx="5486400" cy="36004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8" name="Google Shape;1028;g16aa3b18681_3_8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16d1bd57509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16d1bd57509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6aa3b18681_3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16aa3b18681_3_13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 The TWF in Discourse manual states that you can substitute different pictures for the pictures provided by the test.  Since the test was published in 2014, I think some of the pictures may  need to be updated.   I’m not sure the TV is even recognizable as a TV, and the binoculars might not be familiar in 2022.  The red lunchbox might not be too familiar.  I showed a little girl a picture of a “thermos” the other day, and she acted puzzled, then wondered if it was a water bottle. So if we’re going to look at retrieval of words, we need to be sure the receptive vocabulary is familiar.  </a:t>
            </a:r>
            <a:endParaRPr/>
          </a:p>
        </p:txBody>
      </p:sp>
      <p:sp>
        <p:nvSpPr>
          <p:cNvPr id="205" name="Google Shape;205;g16aa3b18681_3_1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685800" y="841772"/>
            <a:ext cx="77724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4"/>
          <p:cNvSpPr txBox="1">
            <a:spLocks noGrp="1"/>
          </p:cNvSpPr>
          <p:nvPr>
            <p:ph type="subTitle" idx="1"/>
          </p:nvPr>
        </p:nvSpPr>
        <p:spPr>
          <a:xfrm>
            <a:off x="1143000" y="2701528"/>
            <a:ext cx="6858000" cy="1241821"/>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9" name="Google Shape;59;p1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5"/>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1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p1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7"/>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5" name="Google Shape;75;p1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8"/>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8"/>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629841" y="273845"/>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19"/>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8" name="Google Shape;88;p19"/>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19"/>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0" name="Google Shape;90;p19"/>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1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21"/>
          <p:cNvSpPr txBox="1">
            <a:spLocks noGrp="1"/>
          </p:cNvSpPr>
          <p:nvPr>
            <p:ph type="body" idx="1"/>
          </p:nvPr>
        </p:nvSpPr>
        <p:spPr>
          <a:xfrm>
            <a:off x="3887391" y="740570"/>
            <a:ext cx="4629150" cy="3655219"/>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2" name="Google Shape;102;p21"/>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3" name="Google Shape;103;p2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2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22"/>
          <p:cNvSpPr>
            <a:spLocks noGrp="1"/>
          </p:cNvSpPr>
          <p:nvPr>
            <p:ph type="pic" idx="2"/>
          </p:nvPr>
        </p:nvSpPr>
        <p:spPr>
          <a:xfrm>
            <a:off x="3887391" y="740570"/>
            <a:ext cx="4629150" cy="3655219"/>
          </a:xfrm>
          <a:prstGeom prst="rect">
            <a:avLst/>
          </a:prstGeom>
          <a:noFill/>
          <a:ln>
            <a:noFill/>
          </a:ln>
        </p:spPr>
      </p:sp>
      <p:sp>
        <p:nvSpPr>
          <p:cNvPr id="109" name="Google Shape;109;p22"/>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0" name="Google Shape;110;p2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2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2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23"/>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2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5350073" y="1467445"/>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24"/>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YN8uFJz9gTk"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7.jpg"/></Relationships>
</file>

<file path=ppt/slides/_rels/slide18.xml.rels><?xml version="1.0" encoding="UTF-8" standalone="yes"?>
<Relationships xmlns="http://schemas.openxmlformats.org/package/2006/relationships"><Relationship Id="rId3" Type="http://schemas.openxmlformats.org/officeDocument/2006/relationships/hyperlink" Target="http://www.youtube.com/watch?v=sG27nKj4CB8"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8.jpg"/></Relationships>
</file>

<file path=ppt/slides/_rels/slide19.xml.rels><?xml version="1.0" encoding="UTF-8" standalone="yes"?>
<Relationships xmlns="http://schemas.openxmlformats.org/package/2006/relationships"><Relationship Id="rId3" Type="http://schemas.openxmlformats.org/officeDocument/2006/relationships/hyperlink" Target="http://www.youtube.com/watch?v=wfwUlCKkr2I"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9.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hyperlink" Target="http://drive.google.com/file/d/1YCKPnKsqV8JmfGkO8GqtiSMCCn9U_vs0/view"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hyperlink" Target="http://drive.google.com/file/d/1DZ9wQzkS1hPrZeDSyd3pcBSCZq585apI/view"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15.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hyperlink" Target="http://drive.google.com/file/d/1639eAiJwZAlSiPf8UuXRu6jNCV-HFNh8/view" TargetMode="External"/><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hyperlink" Target="http://www.youtube.com/watch?v=UOyv2bZ3jwc" TargetMode="External"/><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20.jp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hyperlink" Target="http://drive.google.com/file/d/1tazpBoMfWJ8xAMT4dXWdqW8ZBqgFWU1T/view" TargetMode="External"/><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27.jpg"/></Relationships>
</file>

<file path=ppt/slides/_rels/slide6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NSSLA October 19, 2022</a:t>
            </a:r>
            <a:endParaRPr/>
          </a:p>
        </p:txBody>
      </p:sp>
      <p:sp>
        <p:nvSpPr>
          <p:cNvPr id="130" name="Google Shape;130;p2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4"/>
        <p:cNvGrpSpPr/>
        <p:nvPr/>
      </p:nvGrpSpPr>
      <p:grpSpPr>
        <a:xfrm>
          <a:off x="0" y="0"/>
          <a:ext cx="0" cy="0"/>
          <a:chOff x="0" y="0"/>
          <a:chExt cx="0" cy="0"/>
        </a:xfrm>
      </p:grpSpPr>
      <p:sp>
        <p:nvSpPr>
          <p:cNvPr id="215" name="Google Shape;215;p34"/>
          <p:cNvSpPr/>
          <p:nvPr/>
        </p:nvSpPr>
        <p:spPr>
          <a:xfrm>
            <a:off x="95738" y="381000"/>
            <a:ext cx="91416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6" name="Google Shape;216;p34"/>
          <p:cNvSpPr/>
          <p:nvPr/>
        </p:nvSpPr>
        <p:spPr>
          <a:xfrm>
            <a:off x="307282" y="766763"/>
            <a:ext cx="532209" cy="1571626"/>
          </a:xfrm>
          <a:custGeom>
            <a:avLst/>
            <a:gdLst/>
            <a:ahLst/>
            <a:cxnLst/>
            <a:rect l="l" t="t" r="r" b="b"/>
            <a:pathLst>
              <a:path w="447" h="1363" extrusionOk="0">
                <a:moveTo>
                  <a:pt x="447" y="1363"/>
                </a:moveTo>
                <a:lnTo>
                  <a:pt x="0" y="987"/>
                </a:lnTo>
                <a:lnTo>
                  <a:pt x="0" y="0"/>
                </a:lnTo>
                <a:lnTo>
                  <a:pt x="447" y="376"/>
                </a:lnTo>
                <a:lnTo>
                  <a:pt x="447" y="1363"/>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7" name="Google Shape;217;p34"/>
          <p:cNvSpPr/>
          <p:nvPr/>
        </p:nvSpPr>
        <p:spPr>
          <a:xfrm>
            <a:off x="307282" y="628308"/>
            <a:ext cx="302419" cy="1279073"/>
          </a:xfrm>
          <a:custGeom>
            <a:avLst/>
            <a:gdLst/>
            <a:ahLst/>
            <a:cxnLst/>
            <a:rect l="l" t="t" r="r" b="b"/>
            <a:pathLst>
              <a:path w="254" h="1109" extrusionOk="0">
                <a:moveTo>
                  <a:pt x="254" y="987"/>
                </a:moveTo>
                <a:lnTo>
                  <a:pt x="0" y="1109"/>
                </a:lnTo>
                <a:lnTo>
                  <a:pt x="0" y="119"/>
                </a:lnTo>
                <a:lnTo>
                  <a:pt x="254" y="0"/>
                </a:lnTo>
                <a:lnTo>
                  <a:pt x="254" y="987"/>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8" name="Google Shape;218;p34"/>
          <p:cNvSpPr/>
          <p:nvPr/>
        </p:nvSpPr>
        <p:spPr>
          <a:xfrm>
            <a:off x="483495" y="480670"/>
            <a:ext cx="126206" cy="1284896"/>
          </a:xfrm>
          <a:custGeom>
            <a:avLst/>
            <a:gdLst/>
            <a:ahLst/>
            <a:cxnLst/>
            <a:rect l="l" t="t" r="r" b="b"/>
            <a:pathLst>
              <a:path w="106" h="1114" extrusionOk="0">
                <a:moveTo>
                  <a:pt x="106" y="1114"/>
                </a:moveTo>
                <a:lnTo>
                  <a:pt x="0" y="1005"/>
                </a:lnTo>
                <a:lnTo>
                  <a:pt x="0" y="0"/>
                </a:lnTo>
                <a:lnTo>
                  <a:pt x="106" y="110"/>
                </a:lnTo>
                <a:lnTo>
                  <a:pt x="106" y="1114"/>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9" name="Google Shape;219;p34"/>
          <p:cNvSpPr/>
          <p:nvPr/>
        </p:nvSpPr>
        <p:spPr>
          <a:xfrm>
            <a:off x="8417402" y="476787"/>
            <a:ext cx="246459" cy="1306770"/>
          </a:xfrm>
          <a:custGeom>
            <a:avLst/>
            <a:gdLst/>
            <a:ahLst/>
            <a:cxnLst/>
            <a:rect l="l" t="t" r="r" b="b"/>
            <a:pathLst>
              <a:path w="207" h="1114" extrusionOk="0">
                <a:moveTo>
                  <a:pt x="207" y="987"/>
                </a:moveTo>
                <a:lnTo>
                  <a:pt x="0" y="1114"/>
                </a:lnTo>
                <a:lnTo>
                  <a:pt x="0" y="127"/>
                </a:lnTo>
                <a:lnTo>
                  <a:pt x="207" y="0"/>
                </a:lnTo>
                <a:lnTo>
                  <a:pt x="207" y="987"/>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0" name="Google Shape;220;p34"/>
          <p:cNvSpPr/>
          <p:nvPr/>
        </p:nvSpPr>
        <p:spPr>
          <a:xfrm>
            <a:off x="483041" y="476786"/>
            <a:ext cx="8180897" cy="1156093"/>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1" name="Google Shape;221;p34"/>
          <p:cNvSpPr txBox="1">
            <a:spLocks noGrp="1"/>
          </p:cNvSpPr>
          <p:nvPr>
            <p:ph type="title"/>
          </p:nvPr>
        </p:nvSpPr>
        <p:spPr>
          <a:xfrm>
            <a:off x="718879" y="600294"/>
            <a:ext cx="7698523" cy="9090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500"/>
              <a:buFont typeface="Calibri"/>
              <a:buNone/>
            </a:pPr>
            <a:r>
              <a:rPr lang="en" sz="3500">
                <a:solidFill>
                  <a:srgbClr val="FFFFFF"/>
                </a:solidFill>
              </a:rPr>
              <a:t>Word Finding in Discourse sample</a:t>
            </a:r>
            <a:endParaRPr/>
          </a:p>
        </p:txBody>
      </p:sp>
      <p:sp>
        <p:nvSpPr>
          <p:cNvPr id="222" name="Google Shape;222;p34"/>
          <p:cNvSpPr txBox="1">
            <a:spLocks noGrp="1"/>
          </p:cNvSpPr>
          <p:nvPr>
            <p:ph type="body" idx="1"/>
          </p:nvPr>
        </p:nvSpPr>
        <p:spPr>
          <a:xfrm>
            <a:off x="1084400" y="1867825"/>
            <a:ext cx="7223100" cy="3275700"/>
          </a:xfrm>
          <a:prstGeom prst="rect">
            <a:avLst/>
          </a:prstGeom>
          <a:noFill/>
          <a:ln>
            <a:noFill/>
          </a:ln>
        </p:spPr>
        <p:txBody>
          <a:bodyPr spcFirstLastPara="1" wrap="square" lIns="91425" tIns="45700" rIns="91425" bIns="45700" anchor="ctr" anchorCtr="0">
            <a:normAutofit fontScale="92500" lnSpcReduction="20000"/>
          </a:bodyPr>
          <a:lstStyle/>
          <a:p>
            <a:pPr marL="0" lvl="0" indent="6191" algn="l" rtl="0">
              <a:lnSpc>
                <a:spcPct val="90000"/>
              </a:lnSpc>
              <a:spcBef>
                <a:spcPts val="0"/>
              </a:spcBef>
              <a:spcAft>
                <a:spcPts val="0"/>
              </a:spcAft>
              <a:buClr>
                <a:schemeClr val="dk1"/>
              </a:buClr>
              <a:buSzPct val="100000"/>
              <a:buChar char="•"/>
            </a:pPr>
            <a:r>
              <a:rPr lang="en" sz="1300">
                <a:latin typeface="Calibri"/>
                <a:ea typeface="Calibri"/>
                <a:cs typeface="Calibri"/>
                <a:sym typeface="Calibri"/>
              </a:rPr>
              <a:t>But um, yeah, I mean, it would be, there wouldn’t be this foliage and um everyone would have to wear a jacket and it would be cold</a:t>
            </a:r>
            <a:endParaRPr/>
          </a:p>
          <a:p>
            <a:pPr marL="0" lvl="0" indent="6191" algn="l" rtl="0">
              <a:lnSpc>
                <a:spcPct val="90000"/>
              </a:lnSpc>
              <a:spcBef>
                <a:spcPts val="0"/>
              </a:spcBef>
              <a:spcAft>
                <a:spcPts val="0"/>
              </a:spcAft>
              <a:buClr>
                <a:schemeClr val="dk1"/>
              </a:buClr>
              <a:buSzPct val="100000"/>
              <a:buChar char="•"/>
            </a:pPr>
            <a:r>
              <a:rPr lang="en" sz="1300">
                <a:latin typeface="Calibri"/>
                <a:ea typeface="Calibri"/>
                <a:cs typeface="Calibri"/>
                <a:sym typeface="Calibri"/>
              </a:rPr>
              <a:t>Um, Should I describe oth..any other pictures?</a:t>
            </a:r>
            <a:endParaRPr/>
          </a:p>
          <a:p>
            <a:pPr marL="0" lvl="0" indent="6191" algn="l" rtl="0">
              <a:lnSpc>
                <a:spcPct val="90000"/>
              </a:lnSpc>
              <a:spcBef>
                <a:spcPts val="0"/>
              </a:spcBef>
              <a:spcAft>
                <a:spcPts val="0"/>
              </a:spcAft>
              <a:buClr>
                <a:schemeClr val="dk1"/>
              </a:buClr>
              <a:buSzPct val="100000"/>
              <a:buChar char="•"/>
            </a:pPr>
            <a:r>
              <a:rPr lang="en" sz="1300">
                <a:latin typeface="Calibri"/>
                <a:ea typeface="Calibri"/>
                <a:cs typeface="Calibri"/>
                <a:sym typeface="Calibri"/>
              </a:rPr>
              <a:t> </a:t>
            </a:r>
            <a:endParaRPr/>
          </a:p>
          <a:p>
            <a:pPr marL="0" lvl="0" indent="6191" algn="l" rtl="0">
              <a:lnSpc>
                <a:spcPct val="90000"/>
              </a:lnSpc>
              <a:spcBef>
                <a:spcPts val="0"/>
              </a:spcBef>
              <a:spcAft>
                <a:spcPts val="0"/>
              </a:spcAft>
              <a:buClr>
                <a:schemeClr val="dk1"/>
              </a:buClr>
              <a:buSzPct val="100000"/>
              <a:buChar char="•"/>
            </a:pPr>
            <a:r>
              <a:rPr lang="en" sz="1300">
                <a:latin typeface="Calibri"/>
                <a:ea typeface="Calibri"/>
                <a:cs typeface="Calibri"/>
                <a:sym typeface="Calibri"/>
              </a:rPr>
              <a:t>Um I think they’d be throwing like a snowball or they’d be playing like hockey if there’s an ice rink.</a:t>
            </a:r>
            <a:endParaRPr/>
          </a:p>
          <a:p>
            <a:pPr marL="0" lvl="0" indent="6191" algn="l" rtl="0">
              <a:lnSpc>
                <a:spcPct val="90000"/>
              </a:lnSpc>
              <a:spcBef>
                <a:spcPts val="0"/>
              </a:spcBef>
              <a:spcAft>
                <a:spcPts val="0"/>
              </a:spcAft>
              <a:buClr>
                <a:schemeClr val="dk1"/>
              </a:buClr>
              <a:buSzPct val="100000"/>
              <a:buChar char="•"/>
            </a:pPr>
            <a:r>
              <a:rPr lang="en" sz="1300">
                <a:latin typeface="Calibri"/>
                <a:ea typeface="Calibri"/>
                <a:cs typeface="Calibri"/>
                <a:sym typeface="Calibri"/>
              </a:rPr>
              <a:t>Or, Um , [unintelligible] They’d be indoors or something… doing wrestling?</a:t>
            </a:r>
            <a:endParaRPr/>
          </a:p>
          <a:p>
            <a:pPr marL="0" lvl="0" indent="6191" algn="l" rtl="0">
              <a:lnSpc>
                <a:spcPct val="90000"/>
              </a:lnSpc>
              <a:spcBef>
                <a:spcPts val="0"/>
              </a:spcBef>
              <a:spcAft>
                <a:spcPts val="0"/>
              </a:spcAft>
              <a:buClr>
                <a:schemeClr val="dk1"/>
              </a:buClr>
              <a:buSzPct val="100000"/>
              <a:buChar char="•"/>
            </a:pPr>
            <a:r>
              <a:rPr lang="en" sz="1300">
                <a:latin typeface="Calibri"/>
                <a:ea typeface="Calibri"/>
                <a:cs typeface="Calibri"/>
                <a:sym typeface="Calibri"/>
              </a:rPr>
              <a:t>[ describe sports outdoors]</a:t>
            </a:r>
            <a:endParaRPr/>
          </a:p>
          <a:p>
            <a:pPr marL="0" lvl="0" indent="6191" algn="l" rtl="0">
              <a:lnSpc>
                <a:spcPct val="90000"/>
              </a:lnSpc>
              <a:spcBef>
                <a:spcPts val="0"/>
              </a:spcBef>
              <a:spcAft>
                <a:spcPts val="0"/>
              </a:spcAft>
              <a:buClr>
                <a:schemeClr val="dk1"/>
              </a:buClr>
              <a:buSzPct val="100000"/>
              <a:buChar char="•"/>
            </a:pPr>
            <a:r>
              <a:rPr lang="en" sz="1300">
                <a:latin typeface="Calibri"/>
                <a:ea typeface="Calibri"/>
                <a:cs typeface="Calibri"/>
                <a:sym typeface="Calibri"/>
              </a:rPr>
              <a:t>Outdoors? Uh, Yeah, Hockey uh, but, other..I forgot what I said before… um,   hockey and snowball fights</a:t>
            </a:r>
            <a:endParaRPr/>
          </a:p>
          <a:p>
            <a:pPr marL="0" lvl="0" indent="6191" algn="l" rtl="0">
              <a:lnSpc>
                <a:spcPct val="90000"/>
              </a:lnSpc>
              <a:spcBef>
                <a:spcPts val="0"/>
              </a:spcBef>
              <a:spcAft>
                <a:spcPts val="0"/>
              </a:spcAft>
              <a:buClr>
                <a:schemeClr val="dk1"/>
              </a:buClr>
              <a:buSzPct val="100000"/>
              <a:buChar char="•"/>
            </a:pPr>
            <a:r>
              <a:rPr lang="en" sz="1300">
                <a:latin typeface="Calibri"/>
                <a:ea typeface="Calibri"/>
                <a:cs typeface="Calibri"/>
                <a:sym typeface="Calibri"/>
              </a:rPr>
              <a:t>Yeah, um, also….(  7 seconds??)um, sledding, I don’t know, just sledding, yeah</a:t>
            </a:r>
            <a:endParaRPr/>
          </a:p>
          <a:p>
            <a:pPr marL="0" lvl="0" indent="6191" algn="l" rtl="0">
              <a:lnSpc>
                <a:spcPct val="90000"/>
              </a:lnSpc>
              <a:spcBef>
                <a:spcPts val="0"/>
              </a:spcBef>
              <a:spcAft>
                <a:spcPts val="0"/>
              </a:spcAft>
              <a:buClr>
                <a:schemeClr val="dk1"/>
              </a:buClr>
              <a:buSzPct val="100000"/>
              <a:buChar char="•"/>
            </a:pPr>
            <a:r>
              <a:rPr lang="en" sz="1300">
                <a:latin typeface="Calibri"/>
                <a:ea typeface="Calibri"/>
                <a:cs typeface="Calibri"/>
                <a:sym typeface="Calibri"/>
              </a:rPr>
              <a:t> </a:t>
            </a:r>
            <a:endParaRPr/>
          </a:p>
          <a:p>
            <a:pPr marL="0" lvl="0" indent="82550" algn="l" rtl="0">
              <a:lnSpc>
                <a:spcPct val="90000"/>
              </a:lnSpc>
              <a:spcBef>
                <a:spcPts val="0"/>
              </a:spcBef>
              <a:spcAft>
                <a:spcPts val="0"/>
              </a:spcAft>
              <a:buClr>
                <a:schemeClr val="dk1"/>
              </a:buClr>
              <a:buSzPct val="100000"/>
              <a:buNone/>
            </a:pPr>
            <a:endParaRPr sz="1300">
              <a:latin typeface="Calibri"/>
              <a:ea typeface="Calibri"/>
              <a:cs typeface="Calibri"/>
              <a:sym typeface="Calibri"/>
            </a:endParaRPr>
          </a:p>
          <a:p>
            <a:pPr marL="0" lvl="0" indent="6191" algn="l" rtl="0">
              <a:lnSpc>
                <a:spcPct val="90000"/>
              </a:lnSpc>
              <a:spcBef>
                <a:spcPts val="0"/>
              </a:spcBef>
              <a:spcAft>
                <a:spcPts val="0"/>
              </a:spcAft>
              <a:buClr>
                <a:schemeClr val="dk1"/>
              </a:buClr>
              <a:buSzPct val="100000"/>
              <a:buChar char="•"/>
            </a:pPr>
            <a:r>
              <a:rPr lang="en" sz="1300">
                <a:latin typeface="Calibri"/>
                <a:ea typeface="Calibri"/>
                <a:cs typeface="Calibri"/>
                <a:sym typeface="Calibri"/>
              </a:rPr>
              <a:t> </a:t>
            </a:r>
            <a:endParaRPr/>
          </a:p>
          <a:p>
            <a:pPr marL="0" lvl="0" indent="6191" algn="l" rtl="0">
              <a:lnSpc>
                <a:spcPct val="90000"/>
              </a:lnSpc>
              <a:spcBef>
                <a:spcPts val="0"/>
              </a:spcBef>
              <a:spcAft>
                <a:spcPts val="0"/>
              </a:spcAft>
              <a:buClr>
                <a:schemeClr val="dk1"/>
              </a:buClr>
              <a:buSzPct val="100000"/>
              <a:buChar char="•"/>
            </a:pPr>
            <a:r>
              <a:rPr lang="en" sz="1300">
                <a:latin typeface="Calibri"/>
                <a:ea typeface="Calibri"/>
                <a:cs typeface="Calibri"/>
                <a:sym typeface="Calibri"/>
              </a:rPr>
              <a:t>They could be buying, like, I mean it depends on whose birthday I guess, but um, also they could be buying also like they could be buying supplies like par…like balloons and um  (6 secs) or uh  fun games to play</a:t>
            </a:r>
            <a:endParaRPr/>
          </a:p>
          <a:p>
            <a:pPr marL="0" lvl="0" indent="6191" algn="l" rtl="0">
              <a:lnSpc>
                <a:spcPct val="90000"/>
              </a:lnSpc>
              <a:spcBef>
                <a:spcPts val="0"/>
              </a:spcBef>
              <a:spcAft>
                <a:spcPts val="0"/>
              </a:spcAft>
              <a:buClr>
                <a:schemeClr val="dk1"/>
              </a:buClr>
              <a:buSzPct val="100000"/>
              <a:buChar char="•"/>
            </a:pPr>
            <a:r>
              <a:rPr lang="en" sz="1300">
                <a:latin typeface="Calibri"/>
                <a:ea typeface="Calibri"/>
                <a:cs typeface="Calibri"/>
                <a:sym typeface="Calibri"/>
              </a:rPr>
              <a:t>Like they could play like Hacky, uh  Hacky.. uh what’s the sack game?  Like cornhole or something,  party games</a:t>
            </a:r>
            <a:endParaRPr sz="1300">
              <a:latin typeface="Calibri"/>
              <a:ea typeface="Calibri"/>
              <a:cs typeface="Calibri"/>
              <a:sym typeface="Calibri"/>
            </a:endParaRPr>
          </a:p>
          <a:p>
            <a:pPr marL="0" lvl="0" indent="0" algn="l" rtl="0">
              <a:lnSpc>
                <a:spcPct val="90000"/>
              </a:lnSpc>
              <a:spcBef>
                <a:spcPts val="0"/>
              </a:spcBef>
              <a:spcAft>
                <a:spcPts val="0"/>
              </a:spcAft>
              <a:buNone/>
            </a:pPr>
            <a:endParaRPr sz="1300"/>
          </a:p>
          <a:p>
            <a:pPr marL="228600" lvl="0" indent="-146050" algn="l" rtl="0">
              <a:lnSpc>
                <a:spcPct val="90000"/>
              </a:lnSpc>
              <a:spcBef>
                <a:spcPts val="1000"/>
              </a:spcBef>
              <a:spcAft>
                <a:spcPts val="0"/>
              </a:spcAft>
              <a:buClr>
                <a:schemeClr val="dk1"/>
              </a:buClr>
              <a:buSzPct val="100000"/>
              <a:buNone/>
            </a:pPr>
            <a:endParaRPr sz="13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7"/>
        <p:cNvGrpSpPr/>
        <p:nvPr/>
      </p:nvGrpSpPr>
      <p:grpSpPr>
        <a:xfrm>
          <a:off x="0" y="0"/>
          <a:ext cx="0" cy="0"/>
          <a:chOff x="0" y="0"/>
          <a:chExt cx="0" cy="0"/>
        </a:xfrm>
      </p:grpSpPr>
      <p:sp>
        <p:nvSpPr>
          <p:cNvPr id="228" name="Google Shape;228;p35"/>
          <p:cNvSpPr/>
          <p:nvPr/>
        </p:nvSpPr>
        <p:spPr>
          <a:xfrm>
            <a:off x="0" y="0"/>
            <a:ext cx="9141714"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29" name="Google Shape;229;p35"/>
          <p:cNvGrpSpPr/>
          <p:nvPr/>
        </p:nvGrpSpPr>
        <p:grpSpPr>
          <a:xfrm>
            <a:off x="307282" y="476786"/>
            <a:ext cx="8356656" cy="1861602"/>
            <a:chOff x="409710" y="635715"/>
            <a:chExt cx="11142208" cy="2482136"/>
          </a:xfrm>
        </p:grpSpPr>
        <p:sp>
          <p:nvSpPr>
            <p:cNvPr id="230" name="Google Shape;230;p35"/>
            <p:cNvSpPr/>
            <p:nvPr/>
          </p:nvSpPr>
          <p:spPr>
            <a:xfrm>
              <a:off x="11223203" y="635716"/>
              <a:ext cx="328612" cy="1742360"/>
            </a:xfrm>
            <a:custGeom>
              <a:avLst/>
              <a:gdLst/>
              <a:ahLst/>
              <a:cxnLst/>
              <a:rect l="l" t="t" r="r" b="b"/>
              <a:pathLst>
                <a:path w="207" h="1114" extrusionOk="0">
                  <a:moveTo>
                    <a:pt x="207" y="987"/>
                  </a:moveTo>
                  <a:lnTo>
                    <a:pt x="0" y="1114"/>
                  </a:lnTo>
                  <a:lnTo>
                    <a:pt x="0" y="127"/>
                  </a:lnTo>
                  <a:lnTo>
                    <a:pt x="207" y="0"/>
                  </a:lnTo>
                  <a:lnTo>
                    <a:pt x="207" y="987"/>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1" name="Google Shape;231;p35"/>
            <p:cNvSpPr/>
            <p:nvPr/>
          </p:nvSpPr>
          <p:spPr>
            <a:xfrm>
              <a:off x="409710" y="1022350"/>
              <a:ext cx="709612" cy="2095501"/>
            </a:xfrm>
            <a:custGeom>
              <a:avLst/>
              <a:gdLst/>
              <a:ahLst/>
              <a:cxnLst/>
              <a:rect l="l" t="t" r="r" b="b"/>
              <a:pathLst>
                <a:path w="447" h="1363" extrusionOk="0">
                  <a:moveTo>
                    <a:pt x="447" y="1363"/>
                  </a:moveTo>
                  <a:lnTo>
                    <a:pt x="0" y="987"/>
                  </a:lnTo>
                  <a:lnTo>
                    <a:pt x="0" y="0"/>
                  </a:lnTo>
                  <a:lnTo>
                    <a:pt x="447" y="376"/>
                  </a:lnTo>
                  <a:lnTo>
                    <a:pt x="447" y="1363"/>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2" name="Google Shape;232;p35"/>
            <p:cNvSpPr/>
            <p:nvPr/>
          </p:nvSpPr>
          <p:spPr>
            <a:xfrm>
              <a:off x="409710" y="837744"/>
              <a:ext cx="403225" cy="1705431"/>
            </a:xfrm>
            <a:custGeom>
              <a:avLst/>
              <a:gdLst/>
              <a:ahLst/>
              <a:cxnLst/>
              <a:rect l="l" t="t" r="r" b="b"/>
              <a:pathLst>
                <a:path w="254" h="1109" extrusionOk="0">
                  <a:moveTo>
                    <a:pt x="254" y="987"/>
                  </a:moveTo>
                  <a:lnTo>
                    <a:pt x="0" y="1109"/>
                  </a:lnTo>
                  <a:lnTo>
                    <a:pt x="0" y="119"/>
                  </a:lnTo>
                  <a:lnTo>
                    <a:pt x="254" y="0"/>
                  </a:lnTo>
                  <a:lnTo>
                    <a:pt x="254" y="987"/>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 name="Google Shape;233;p35"/>
            <p:cNvSpPr/>
            <p:nvPr/>
          </p:nvSpPr>
          <p:spPr>
            <a:xfrm>
              <a:off x="644660" y="640894"/>
              <a:ext cx="168275" cy="1713195"/>
            </a:xfrm>
            <a:custGeom>
              <a:avLst/>
              <a:gdLst/>
              <a:ahLst/>
              <a:cxnLst/>
              <a:rect l="l" t="t" r="r" b="b"/>
              <a:pathLst>
                <a:path w="106" h="1114" extrusionOk="0">
                  <a:moveTo>
                    <a:pt x="106" y="1114"/>
                  </a:moveTo>
                  <a:lnTo>
                    <a:pt x="0" y="1005"/>
                  </a:lnTo>
                  <a:lnTo>
                    <a:pt x="0" y="0"/>
                  </a:lnTo>
                  <a:lnTo>
                    <a:pt x="106" y="110"/>
                  </a:lnTo>
                  <a:lnTo>
                    <a:pt x="106" y="1114"/>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4" name="Google Shape;234;p35"/>
            <p:cNvSpPr/>
            <p:nvPr/>
          </p:nvSpPr>
          <p:spPr>
            <a:xfrm>
              <a:off x="644055" y="635715"/>
              <a:ext cx="10907863" cy="1541457"/>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35" name="Google Shape;235;p35"/>
          <p:cNvSpPr txBox="1">
            <a:spLocks noGrp="1"/>
          </p:cNvSpPr>
          <p:nvPr>
            <p:ph type="title"/>
          </p:nvPr>
        </p:nvSpPr>
        <p:spPr>
          <a:xfrm>
            <a:off x="785460" y="569854"/>
            <a:ext cx="772989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500"/>
              <a:buFont typeface="Calibri"/>
              <a:buNone/>
            </a:pPr>
            <a:r>
              <a:rPr lang="en" sz="3500">
                <a:solidFill>
                  <a:srgbClr val="FFFFFF"/>
                </a:solidFill>
              </a:rPr>
              <a:t>Word Finding Referral Checklist</a:t>
            </a:r>
            <a:endParaRPr/>
          </a:p>
        </p:txBody>
      </p:sp>
      <p:sp>
        <p:nvSpPr>
          <p:cNvPr id="236" name="Google Shape;236;p35"/>
          <p:cNvSpPr txBox="1">
            <a:spLocks noGrp="1"/>
          </p:cNvSpPr>
          <p:nvPr>
            <p:ph type="body" idx="1"/>
          </p:nvPr>
        </p:nvSpPr>
        <p:spPr>
          <a:xfrm>
            <a:off x="1068678" y="1870838"/>
            <a:ext cx="3040158" cy="2672369"/>
          </a:xfrm>
          <a:prstGeom prst="rect">
            <a:avLst/>
          </a:prstGeom>
          <a:noFill/>
          <a:ln>
            <a:noFill/>
          </a:ln>
        </p:spPr>
        <p:txBody>
          <a:bodyPr spcFirstLastPara="1" wrap="square" lIns="91425" tIns="45700" rIns="91425" bIns="45700" anchor="t" anchorCtr="0">
            <a:normAutofit/>
          </a:bodyPr>
          <a:lstStyle/>
          <a:p>
            <a:pPr marL="228600" lvl="0" indent="-95250" algn="l" rtl="0">
              <a:lnSpc>
                <a:spcPct val="90000"/>
              </a:lnSpc>
              <a:spcBef>
                <a:spcPts val="0"/>
              </a:spcBef>
              <a:spcAft>
                <a:spcPts val="0"/>
              </a:spcAft>
              <a:buClr>
                <a:schemeClr val="dk1"/>
              </a:buClr>
              <a:buSzPts val="2100"/>
              <a:buNone/>
            </a:pPr>
            <a:endParaRPr sz="2100"/>
          </a:p>
        </p:txBody>
      </p:sp>
      <p:pic>
        <p:nvPicPr>
          <p:cNvPr id="237" name="Google Shape;237;p35"/>
          <p:cNvPicPr preferRelativeResize="0"/>
          <p:nvPr/>
        </p:nvPicPr>
        <p:blipFill rotWithShape="1">
          <a:blip r:embed="rId3">
            <a:alphaModFix/>
          </a:blip>
          <a:srcRect/>
          <a:stretch/>
        </p:blipFill>
        <p:spPr>
          <a:xfrm>
            <a:off x="4998718" y="1869282"/>
            <a:ext cx="2064528" cy="267252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2"/>
        <p:cNvGrpSpPr/>
        <p:nvPr/>
      </p:nvGrpSpPr>
      <p:grpSpPr>
        <a:xfrm>
          <a:off x="0" y="0"/>
          <a:ext cx="0" cy="0"/>
          <a:chOff x="0" y="0"/>
          <a:chExt cx="0" cy="0"/>
        </a:xfrm>
      </p:grpSpPr>
      <p:sp>
        <p:nvSpPr>
          <p:cNvPr id="243" name="Google Shape;243;p36"/>
          <p:cNvSpPr/>
          <p:nvPr/>
        </p:nvSpPr>
        <p:spPr>
          <a:xfrm>
            <a:off x="0" y="0"/>
            <a:ext cx="9141714"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44" name="Google Shape;244;p36"/>
          <p:cNvGrpSpPr/>
          <p:nvPr/>
        </p:nvGrpSpPr>
        <p:grpSpPr>
          <a:xfrm>
            <a:off x="307282" y="476786"/>
            <a:ext cx="8356656" cy="1861602"/>
            <a:chOff x="409710" y="635715"/>
            <a:chExt cx="11142208" cy="2482136"/>
          </a:xfrm>
        </p:grpSpPr>
        <p:sp>
          <p:nvSpPr>
            <p:cNvPr id="245" name="Google Shape;245;p36"/>
            <p:cNvSpPr/>
            <p:nvPr/>
          </p:nvSpPr>
          <p:spPr>
            <a:xfrm>
              <a:off x="11223203" y="635716"/>
              <a:ext cx="328612" cy="1742360"/>
            </a:xfrm>
            <a:custGeom>
              <a:avLst/>
              <a:gdLst/>
              <a:ahLst/>
              <a:cxnLst/>
              <a:rect l="l" t="t" r="r" b="b"/>
              <a:pathLst>
                <a:path w="207" h="1114" extrusionOk="0">
                  <a:moveTo>
                    <a:pt x="207" y="987"/>
                  </a:moveTo>
                  <a:lnTo>
                    <a:pt x="0" y="1114"/>
                  </a:lnTo>
                  <a:lnTo>
                    <a:pt x="0" y="127"/>
                  </a:lnTo>
                  <a:lnTo>
                    <a:pt x="207" y="0"/>
                  </a:lnTo>
                  <a:lnTo>
                    <a:pt x="207" y="987"/>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 name="Google Shape;246;p36"/>
            <p:cNvSpPr/>
            <p:nvPr/>
          </p:nvSpPr>
          <p:spPr>
            <a:xfrm>
              <a:off x="409710" y="1022350"/>
              <a:ext cx="709612" cy="2095501"/>
            </a:xfrm>
            <a:custGeom>
              <a:avLst/>
              <a:gdLst/>
              <a:ahLst/>
              <a:cxnLst/>
              <a:rect l="l" t="t" r="r" b="b"/>
              <a:pathLst>
                <a:path w="447" h="1363" extrusionOk="0">
                  <a:moveTo>
                    <a:pt x="447" y="1363"/>
                  </a:moveTo>
                  <a:lnTo>
                    <a:pt x="0" y="987"/>
                  </a:lnTo>
                  <a:lnTo>
                    <a:pt x="0" y="0"/>
                  </a:lnTo>
                  <a:lnTo>
                    <a:pt x="447" y="376"/>
                  </a:lnTo>
                  <a:lnTo>
                    <a:pt x="447" y="1363"/>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 name="Google Shape;247;p36"/>
            <p:cNvSpPr/>
            <p:nvPr/>
          </p:nvSpPr>
          <p:spPr>
            <a:xfrm>
              <a:off x="409710" y="837744"/>
              <a:ext cx="403225" cy="1705431"/>
            </a:xfrm>
            <a:custGeom>
              <a:avLst/>
              <a:gdLst/>
              <a:ahLst/>
              <a:cxnLst/>
              <a:rect l="l" t="t" r="r" b="b"/>
              <a:pathLst>
                <a:path w="254" h="1109" extrusionOk="0">
                  <a:moveTo>
                    <a:pt x="254" y="987"/>
                  </a:moveTo>
                  <a:lnTo>
                    <a:pt x="0" y="1109"/>
                  </a:lnTo>
                  <a:lnTo>
                    <a:pt x="0" y="119"/>
                  </a:lnTo>
                  <a:lnTo>
                    <a:pt x="254" y="0"/>
                  </a:lnTo>
                  <a:lnTo>
                    <a:pt x="254" y="987"/>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 name="Google Shape;248;p36"/>
            <p:cNvSpPr/>
            <p:nvPr/>
          </p:nvSpPr>
          <p:spPr>
            <a:xfrm>
              <a:off x="644660" y="640894"/>
              <a:ext cx="168275" cy="1713195"/>
            </a:xfrm>
            <a:custGeom>
              <a:avLst/>
              <a:gdLst/>
              <a:ahLst/>
              <a:cxnLst/>
              <a:rect l="l" t="t" r="r" b="b"/>
              <a:pathLst>
                <a:path w="106" h="1114" extrusionOk="0">
                  <a:moveTo>
                    <a:pt x="106" y="1114"/>
                  </a:moveTo>
                  <a:lnTo>
                    <a:pt x="0" y="1005"/>
                  </a:lnTo>
                  <a:lnTo>
                    <a:pt x="0" y="0"/>
                  </a:lnTo>
                  <a:lnTo>
                    <a:pt x="106" y="110"/>
                  </a:lnTo>
                  <a:lnTo>
                    <a:pt x="106" y="1114"/>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 name="Google Shape;249;p36"/>
            <p:cNvSpPr/>
            <p:nvPr/>
          </p:nvSpPr>
          <p:spPr>
            <a:xfrm>
              <a:off x="644055" y="635715"/>
              <a:ext cx="10907863" cy="1541457"/>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50" name="Google Shape;250;p36"/>
          <p:cNvSpPr txBox="1">
            <a:spLocks noGrp="1"/>
          </p:cNvSpPr>
          <p:nvPr>
            <p:ph type="title"/>
          </p:nvPr>
        </p:nvSpPr>
        <p:spPr>
          <a:xfrm>
            <a:off x="785460" y="569854"/>
            <a:ext cx="772989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FFFFFF"/>
              </a:buClr>
              <a:buSzPts val="3500"/>
              <a:buFont typeface="Calibri"/>
              <a:buNone/>
            </a:pPr>
            <a:r>
              <a:rPr lang="en" sz="3500">
                <a:solidFill>
                  <a:srgbClr val="FFFFFF"/>
                </a:solidFill>
              </a:rPr>
              <a:t>Word Finding Observation Scale - Teacher</a:t>
            </a:r>
            <a:endParaRPr/>
          </a:p>
        </p:txBody>
      </p:sp>
      <p:sp>
        <p:nvSpPr>
          <p:cNvPr id="251" name="Google Shape;251;p36"/>
          <p:cNvSpPr txBox="1">
            <a:spLocks noGrp="1"/>
          </p:cNvSpPr>
          <p:nvPr>
            <p:ph type="body" idx="1"/>
          </p:nvPr>
        </p:nvSpPr>
        <p:spPr>
          <a:xfrm>
            <a:off x="1068678" y="1870838"/>
            <a:ext cx="3040158" cy="2672369"/>
          </a:xfrm>
          <a:prstGeom prst="rect">
            <a:avLst/>
          </a:prstGeom>
          <a:noFill/>
          <a:ln>
            <a:noFill/>
          </a:ln>
        </p:spPr>
        <p:txBody>
          <a:bodyPr spcFirstLastPara="1" wrap="square" lIns="91425" tIns="45700" rIns="91425" bIns="45700" anchor="t" anchorCtr="0">
            <a:normAutofit/>
          </a:bodyPr>
          <a:lstStyle/>
          <a:p>
            <a:pPr marL="228600" lvl="0" indent="-95250" algn="l" rtl="0">
              <a:lnSpc>
                <a:spcPct val="90000"/>
              </a:lnSpc>
              <a:spcBef>
                <a:spcPts val="0"/>
              </a:spcBef>
              <a:spcAft>
                <a:spcPts val="0"/>
              </a:spcAft>
              <a:buClr>
                <a:schemeClr val="dk1"/>
              </a:buClr>
              <a:buSzPts val="2100"/>
              <a:buNone/>
            </a:pPr>
            <a:endParaRPr sz="2100"/>
          </a:p>
        </p:txBody>
      </p:sp>
      <p:pic>
        <p:nvPicPr>
          <p:cNvPr id="252" name="Google Shape;252;p36"/>
          <p:cNvPicPr preferRelativeResize="0"/>
          <p:nvPr/>
        </p:nvPicPr>
        <p:blipFill rotWithShape="1">
          <a:blip r:embed="rId3">
            <a:alphaModFix/>
          </a:blip>
          <a:srcRect/>
          <a:stretch/>
        </p:blipFill>
        <p:spPr>
          <a:xfrm>
            <a:off x="4998313" y="1869282"/>
            <a:ext cx="2065136" cy="267252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7"/>
        <p:cNvGrpSpPr/>
        <p:nvPr/>
      </p:nvGrpSpPr>
      <p:grpSpPr>
        <a:xfrm>
          <a:off x="0" y="0"/>
          <a:ext cx="0" cy="0"/>
          <a:chOff x="0" y="0"/>
          <a:chExt cx="0" cy="0"/>
        </a:xfrm>
      </p:grpSpPr>
      <p:sp>
        <p:nvSpPr>
          <p:cNvPr id="258" name="Google Shape;258;p37"/>
          <p:cNvSpPr/>
          <p:nvPr/>
        </p:nvSpPr>
        <p:spPr>
          <a:xfrm>
            <a:off x="0" y="0"/>
            <a:ext cx="9141714"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59" name="Google Shape;259;p37"/>
          <p:cNvGrpSpPr/>
          <p:nvPr/>
        </p:nvGrpSpPr>
        <p:grpSpPr>
          <a:xfrm>
            <a:off x="307282" y="476786"/>
            <a:ext cx="8356656" cy="1861602"/>
            <a:chOff x="409710" y="635715"/>
            <a:chExt cx="11142208" cy="2482136"/>
          </a:xfrm>
        </p:grpSpPr>
        <p:sp>
          <p:nvSpPr>
            <p:cNvPr id="260" name="Google Shape;260;p37"/>
            <p:cNvSpPr/>
            <p:nvPr/>
          </p:nvSpPr>
          <p:spPr>
            <a:xfrm>
              <a:off x="11223203" y="635716"/>
              <a:ext cx="328612" cy="1742360"/>
            </a:xfrm>
            <a:custGeom>
              <a:avLst/>
              <a:gdLst/>
              <a:ahLst/>
              <a:cxnLst/>
              <a:rect l="l" t="t" r="r" b="b"/>
              <a:pathLst>
                <a:path w="207" h="1114" extrusionOk="0">
                  <a:moveTo>
                    <a:pt x="207" y="987"/>
                  </a:moveTo>
                  <a:lnTo>
                    <a:pt x="0" y="1114"/>
                  </a:lnTo>
                  <a:lnTo>
                    <a:pt x="0" y="127"/>
                  </a:lnTo>
                  <a:lnTo>
                    <a:pt x="207" y="0"/>
                  </a:lnTo>
                  <a:lnTo>
                    <a:pt x="207" y="987"/>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1" name="Google Shape;261;p37"/>
            <p:cNvSpPr/>
            <p:nvPr/>
          </p:nvSpPr>
          <p:spPr>
            <a:xfrm>
              <a:off x="409710" y="1022350"/>
              <a:ext cx="709612" cy="2095501"/>
            </a:xfrm>
            <a:custGeom>
              <a:avLst/>
              <a:gdLst/>
              <a:ahLst/>
              <a:cxnLst/>
              <a:rect l="l" t="t" r="r" b="b"/>
              <a:pathLst>
                <a:path w="447" h="1363" extrusionOk="0">
                  <a:moveTo>
                    <a:pt x="447" y="1363"/>
                  </a:moveTo>
                  <a:lnTo>
                    <a:pt x="0" y="987"/>
                  </a:lnTo>
                  <a:lnTo>
                    <a:pt x="0" y="0"/>
                  </a:lnTo>
                  <a:lnTo>
                    <a:pt x="447" y="376"/>
                  </a:lnTo>
                  <a:lnTo>
                    <a:pt x="447" y="1363"/>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2" name="Google Shape;262;p37"/>
            <p:cNvSpPr/>
            <p:nvPr/>
          </p:nvSpPr>
          <p:spPr>
            <a:xfrm>
              <a:off x="409710" y="837744"/>
              <a:ext cx="403225" cy="1705431"/>
            </a:xfrm>
            <a:custGeom>
              <a:avLst/>
              <a:gdLst/>
              <a:ahLst/>
              <a:cxnLst/>
              <a:rect l="l" t="t" r="r" b="b"/>
              <a:pathLst>
                <a:path w="254" h="1109" extrusionOk="0">
                  <a:moveTo>
                    <a:pt x="254" y="987"/>
                  </a:moveTo>
                  <a:lnTo>
                    <a:pt x="0" y="1109"/>
                  </a:lnTo>
                  <a:lnTo>
                    <a:pt x="0" y="119"/>
                  </a:lnTo>
                  <a:lnTo>
                    <a:pt x="254" y="0"/>
                  </a:lnTo>
                  <a:lnTo>
                    <a:pt x="254" y="987"/>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3" name="Google Shape;263;p37"/>
            <p:cNvSpPr/>
            <p:nvPr/>
          </p:nvSpPr>
          <p:spPr>
            <a:xfrm>
              <a:off x="644660" y="640894"/>
              <a:ext cx="168275" cy="1713195"/>
            </a:xfrm>
            <a:custGeom>
              <a:avLst/>
              <a:gdLst/>
              <a:ahLst/>
              <a:cxnLst/>
              <a:rect l="l" t="t" r="r" b="b"/>
              <a:pathLst>
                <a:path w="106" h="1114" extrusionOk="0">
                  <a:moveTo>
                    <a:pt x="106" y="1114"/>
                  </a:moveTo>
                  <a:lnTo>
                    <a:pt x="0" y="1005"/>
                  </a:lnTo>
                  <a:lnTo>
                    <a:pt x="0" y="0"/>
                  </a:lnTo>
                  <a:lnTo>
                    <a:pt x="106" y="110"/>
                  </a:lnTo>
                  <a:lnTo>
                    <a:pt x="106" y="1114"/>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4" name="Google Shape;264;p37"/>
            <p:cNvSpPr/>
            <p:nvPr/>
          </p:nvSpPr>
          <p:spPr>
            <a:xfrm>
              <a:off x="644055" y="635715"/>
              <a:ext cx="10907863" cy="1541457"/>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65" name="Google Shape;265;p37"/>
          <p:cNvSpPr txBox="1">
            <a:spLocks noGrp="1"/>
          </p:cNvSpPr>
          <p:nvPr>
            <p:ph type="title"/>
          </p:nvPr>
        </p:nvSpPr>
        <p:spPr>
          <a:xfrm>
            <a:off x="785460" y="569854"/>
            <a:ext cx="772989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FFFFFF"/>
              </a:buClr>
              <a:buSzPts val="3500"/>
              <a:buFont typeface="Calibri"/>
              <a:buNone/>
            </a:pPr>
            <a:r>
              <a:rPr lang="en" sz="3500">
                <a:solidFill>
                  <a:srgbClr val="FFFFFF"/>
                </a:solidFill>
              </a:rPr>
              <a:t>Word Finding Observation Scale - Parent</a:t>
            </a:r>
            <a:endParaRPr/>
          </a:p>
        </p:txBody>
      </p:sp>
      <p:sp>
        <p:nvSpPr>
          <p:cNvPr id="266" name="Google Shape;266;p37"/>
          <p:cNvSpPr txBox="1">
            <a:spLocks noGrp="1"/>
          </p:cNvSpPr>
          <p:nvPr>
            <p:ph type="body" idx="1"/>
          </p:nvPr>
        </p:nvSpPr>
        <p:spPr>
          <a:xfrm>
            <a:off x="1068678" y="1870838"/>
            <a:ext cx="3040158" cy="2672369"/>
          </a:xfrm>
          <a:prstGeom prst="rect">
            <a:avLst/>
          </a:prstGeom>
          <a:noFill/>
          <a:ln>
            <a:noFill/>
          </a:ln>
        </p:spPr>
        <p:txBody>
          <a:bodyPr spcFirstLastPara="1" wrap="square" lIns="91425" tIns="45700" rIns="91425" bIns="45700" anchor="t" anchorCtr="0">
            <a:normAutofit/>
          </a:bodyPr>
          <a:lstStyle/>
          <a:p>
            <a:pPr marL="228600" lvl="0" indent="-95250" algn="l" rtl="0">
              <a:lnSpc>
                <a:spcPct val="90000"/>
              </a:lnSpc>
              <a:spcBef>
                <a:spcPts val="0"/>
              </a:spcBef>
              <a:spcAft>
                <a:spcPts val="0"/>
              </a:spcAft>
              <a:buClr>
                <a:schemeClr val="dk1"/>
              </a:buClr>
              <a:buSzPts val="2100"/>
              <a:buNone/>
            </a:pPr>
            <a:endParaRPr sz="2100"/>
          </a:p>
        </p:txBody>
      </p:sp>
      <p:pic>
        <p:nvPicPr>
          <p:cNvPr id="267" name="Google Shape;267;p37"/>
          <p:cNvPicPr preferRelativeResize="0"/>
          <p:nvPr/>
        </p:nvPicPr>
        <p:blipFill rotWithShape="1">
          <a:blip r:embed="rId3">
            <a:alphaModFix/>
          </a:blip>
          <a:srcRect/>
          <a:stretch/>
        </p:blipFill>
        <p:spPr>
          <a:xfrm>
            <a:off x="4998313" y="1869282"/>
            <a:ext cx="2065136" cy="267252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2"/>
        <p:cNvGrpSpPr/>
        <p:nvPr/>
      </p:nvGrpSpPr>
      <p:grpSpPr>
        <a:xfrm>
          <a:off x="0" y="0"/>
          <a:ext cx="0" cy="0"/>
          <a:chOff x="0" y="0"/>
          <a:chExt cx="0" cy="0"/>
        </a:xfrm>
      </p:grpSpPr>
      <p:sp>
        <p:nvSpPr>
          <p:cNvPr id="273" name="Google Shape;273;p38"/>
          <p:cNvSpPr/>
          <p:nvPr/>
        </p:nvSpPr>
        <p:spPr>
          <a:xfrm>
            <a:off x="0" y="0"/>
            <a:ext cx="9141714"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74" name="Google Shape;274;p38"/>
          <p:cNvGrpSpPr/>
          <p:nvPr/>
        </p:nvGrpSpPr>
        <p:grpSpPr>
          <a:xfrm>
            <a:off x="307282" y="476786"/>
            <a:ext cx="8356656" cy="1861602"/>
            <a:chOff x="409710" y="635715"/>
            <a:chExt cx="11142208" cy="2482136"/>
          </a:xfrm>
        </p:grpSpPr>
        <p:sp>
          <p:nvSpPr>
            <p:cNvPr id="275" name="Google Shape;275;p38"/>
            <p:cNvSpPr/>
            <p:nvPr/>
          </p:nvSpPr>
          <p:spPr>
            <a:xfrm>
              <a:off x="11223203" y="635716"/>
              <a:ext cx="328612" cy="1742360"/>
            </a:xfrm>
            <a:custGeom>
              <a:avLst/>
              <a:gdLst/>
              <a:ahLst/>
              <a:cxnLst/>
              <a:rect l="l" t="t" r="r" b="b"/>
              <a:pathLst>
                <a:path w="207" h="1114" extrusionOk="0">
                  <a:moveTo>
                    <a:pt x="207" y="987"/>
                  </a:moveTo>
                  <a:lnTo>
                    <a:pt x="0" y="1114"/>
                  </a:lnTo>
                  <a:lnTo>
                    <a:pt x="0" y="127"/>
                  </a:lnTo>
                  <a:lnTo>
                    <a:pt x="207" y="0"/>
                  </a:lnTo>
                  <a:lnTo>
                    <a:pt x="207" y="987"/>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6" name="Google Shape;276;p38"/>
            <p:cNvSpPr/>
            <p:nvPr/>
          </p:nvSpPr>
          <p:spPr>
            <a:xfrm>
              <a:off x="409710" y="1022350"/>
              <a:ext cx="709612" cy="2095501"/>
            </a:xfrm>
            <a:custGeom>
              <a:avLst/>
              <a:gdLst/>
              <a:ahLst/>
              <a:cxnLst/>
              <a:rect l="l" t="t" r="r" b="b"/>
              <a:pathLst>
                <a:path w="447" h="1363" extrusionOk="0">
                  <a:moveTo>
                    <a:pt x="447" y="1363"/>
                  </a:moveTo>
                  <a:lnTo>
                    <a:pt x="0" y="987"/>
                  </a:lnTo>
                  <a:lnTo>
                    <a:pt x="0" y="0"/>
                  </a:lnTo>
                  <a:lnTo>
                    <a:pt x="447" y="376"/>
                  </a:lnTo>
                  <a:lnTo>
                    <a:pt x="447" y="1363"/>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7" name="Google Shape;277;p38"/>
            <p:cNvSpPr/>
            <p:nvPr/>
          </p:nvSpPr>
          <p:spPr>
            <a:xfrm>
              <a:off x="409710" y="837744"/>
              <a:ext cx="403225" cy="1705431"/>
            </a:xfrm>
            <a:custGeom>
              <a:avLst/>
              <a:gdLst/>
              <a:ahLst/>
              <a:cxnLst/>
              <a:rect l="l" t="t" r="r" b="b"/>
              <a:pathLst>
                <a:path w="254" h="1109" extrusionOk="0">
                  <a:moveTo>
                    <a:pt x="254" y="987"/>
                  </a:moveTo>
                  <a:lnTo>
                    <a:pt x="0" y="1109"/>
                  </a:lnTo>
                  <a:lnTo>
                    <a:pt x="0" y="119"/>
                  </a:lnTo>
                  <a:lnTo>
                    <a:pt x="254" y="0"/>
                  </a:lnTo>
                  <a:lnTo>
                    <a:pt x="254" y="987"/>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8" name="Google Shape;278;p38"/>
            <p:cNvSpPr/>
            <p:nvPr/>
          </p:nvSpPr>
          <p:spPr>
            <a:xfrm>
              <a:off x="644660" y="640894"/>
              <a:ext cx="168275" cy="1713195"/>
            </a:xfrm>
            <a:custGeom>
              <a:avLst/>
              <a:gdLst/>
              <a:ahLst/>
              <a:cxnLst/>
              <a:rect l="l" t="t" r="r" b="b"/>
              <a:pathLst>
                <a:path w="106" h="1114" extrusionOk="0">
                  <a:moveTo>
                    <a:pt x="106" y="1114"/>
                  </a:moveTo>
                  <a:lnTo>
                    <a:pt x="0" y="1005"/>
                  </a:lnTo>
                  <a:lnTo>
                    <a:pt x="0" y="0"/>
                  </a:lnTo>
                  <a:lnTo>
                    <a:pt x="106" y="110"/>
                  </a:lnTo>
                  <a:lnTo>
                    <a:pt x="106" y="1114"/>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9" name="Google Shape;279;p38"/>
            <p:cNvSpPr/>
            <p:nvPr/>
          </p:nvSpPr>
          <p:spPr>
            <a:xfrm>
              <a:off x="644055" y="635715"/>
              <a:ext cx="10907863" cy="1541457"/>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80" name="Google Shape;280;p38"/>
          <p:cNvSpPr txBox="1">
            <a:spLocks noGrp="1"/>
          </p:cNvSpPr>
          <p:nvPr>
            <p:ph type="title"/>
          </p:nvPr>
        </p:nvSpPr>
        <p:spPr>
          <a:xfrm>
            <a:off x="785460" y="569854"/>
            <a:ext cx="772989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FFFFFF"/>
              </a:buClr>
              <a:buSzPts val="3200"/>
              <a:buFont typeface="Calibri"/>
              <a:buNone/>
            </a:pPr>
            <a:br>
              <a:rPr lang="en" sz="3200">
                <a:solidFill>
                  <a:srgbClr val="FFFFFF"/>
                </a:solidFill>
              </a:rPr>
            </a:br>
            <a:r>
              <a:rPr lang="en" sz="3200">
                <a:solidFill>
                  <a:srgbClr val="FFFFFF"/>
                </a:solidFill>
              </a:rPr>
              <a:t>Word Finding Observation Scale - Individual</a:t>
            </a:r>
            <a:endParaRPr/>
          </a:p>
        </p:txBody>
      </p:sp>
      <p:sp>
        <p:nvSpPr>
          <p:cNvPr id="281" name="Google Shape;281;p38"/>
          <p:cNvSpPr txBox="1">
            <a:spLocks noGrp="1"/>
          </p:cNvSpPr>
          <p:nvPr>
            <p:ph type="body" idx="1"/>
          </p:nvPr>
        </p:nvSpPr>
        <p:spPr>
          <a:xfrm>
            <a:off x="1068678" y="1870838"/>
            <a:ext cx="3040158" cy="2672369"/>
          </a:xfrm>
          <a:prstGeom prst="rect">
            <a:avLst/>
          </a:prstGeom>
          <a:noFill/>
          <a:ln>
            <a:noFill/>
          </a:ln>
        </p:spPr>
        <p:txBody>
          <a:bodyPr spcFirstLastPara="1" wrap="square" lIns="91425" tIns="45700" rIns="91425" bIns="45700" anchor="t" anchorCtr="0">
            <a:normAutofit/>
          </a:bodyPr>
          <a:lstStyle/>
          <a:p>
            <a:pPr marL="228600" lvl="0" indent="-95250" algn="l" rtl="0">
              <a:lnSpc>
                <a:spcPct val="90000"/>
              </a:lnSpc>
              <a:spcBef>
                <a:spcPts val="0"/>
              </a:spcBef>
              <a:spcAft>
                <a:spcPts val="0"/>
              </a:spcAft>
              <a:buClr>
                <a:schemeClr val="dk1"/>
              </a:buClr>
              <a:buSzPts val="2100"/>
              <a:buNone/>
            </a:pPr>
            <a:endParaRPr sz="2100"/>
          </a:p>
        </p:txBody>
      </p:sp>
      <p:pic>
        <p:nvPicPr>
          <p:cNvPr id="282" name="Google Shape;282;p38"/>
          <p:cNvPicPr preferRelativeResize="0"/>
          <p:nvPr/>
        </p:nvPicPr>
        <p:blipFill rotWithShape="1">
          <a:blip r:embed="rId3">
            <a:alphaModFix/>
          </a:blip>
          <a:srcRect/>
          <a:stretch/>
        </p:blipFill>
        <p:spPr>
          <a:xfrm>
            <a:off x="4998313" y="1869282"/>
            <a:ext cx="2065136" cy="267252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7"/>
        <p:cNvGrpSpPr/>
        <p:nvPr/>
      </p:nvGrpSpPr>
      <p:grpSpPr>
        <a:xfrm>
          <a:off x="0" y="0"/>
          <a:ext cx="0" cy="0"/>
          <a:chOff x="0" y="0"/>
          <a:chExt cx="0" cy="0"/>
        </a:xfrm>
      </p:grpSpPr>
      <p:sp>
        <p:nvSpPr>
          <p:cNvPr id="288" name="Google Shape;288;p39"/>
          <p:cNvSpPr/>
          <p:nvPr/>
        </p:nvSpPr>
        <p:spPr>
          <a:xfrm>
            <a:off x="0" y="0"/>
            <a:ext cx="9141714"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89" name="Google Shape;289;p39"/>
          <p:cNvGrpSpPr/>
          <p:nvPr/>
        </p:nvGrpSpPr>
        <p:grpSpPr>
          <a:xfrm flipH="1">
            <a:off x="400762" y="422939"/>
            <a:ext cx="3089954" cy="4483961"/>
            <a:chOff x="7513372" y="803186"/>
            <a:chExt cx="4163968" cy="5978614"/>
          </a:xfrm>
        </p:grpSpPr>
        <p:sp>
          <p:nvSpPr>
            <p:cNvPr id="290" name="Google Shape;290;p39"/>
            <p:cNvSpPr/>
            <p:nvPr/>
          </p:nvSpPr>
          <p:spPr>
            <a:xfrm>
              <a:off x="10989586" y="1070835"/>
              <a:ext cx="687754" cy="5710965"/>
            </a:xfrm>
            <a:custGeom>
              <a:avLst/>
              <a:gdLst/>
              <a:ahLst/>
              <a:cxnLst/>
              <a:rect l="l" t="t" r="r" b="b"/>
              <a:pathLst>
                <a:path w="414" h="2447" extrusionOk="0">
                  <a:moveTo>
                    <a:pt x="414" y="2447"/>
                  </a:moveTo>
                  <a:lnTo>
                    <a:pt x="0" y="2247"/>
                  </a:lnTo>
                  <a:lnTo>
                    <a:pt x="0" y="0"/>
                  </a:lnTo>
                  <a:lnTo>
                    <a:pt x="414" y="200"/>
                  </a:lnTo>
                  <a:lnTo>
                    <a:pt x="414" y="2447"/>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1" name="Google Shape;291;p39"/>
            <p:cNvSpPr/>
            <p:nvPr/>
          </p:nvSpPr>
          <p:spPr>
            <a:xfrm>
              <a:off x="10988949" y="803186"/>
              <a:ext cx="409371" cy="5521414"/>
            </a:xfrm>
            <a:custGeom>
              <a:avLst/>
              <a:gdLst/>
              <a:ahLst/>
              <a:cxnLst/>
              <a:rect l="l" t="t" r="r" b="b"/>
              <a:pathLst>
                <a:path w="209" h="2358" extrusionOk="0">
                  <a:moveTo>
                    <a:pt x="209" y="2246"/>
                  </a:moveTo>
                  <a:lnTo>
                    <a:pt x="0" y="2358"/>
                  </a:lnTo>
                  <a:lnTo>
                    <a:pt x="0" y="111"/>
                  </a:lnTo>
                  <a:lnTo>
                    <a:pt x="209" y="0"/>
                  </a:lnTo>
                  <a:lnTo>
                    <a:pt x="209" y="2246"/>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2" name="Google Shape;292;p39"/>
            <p:cNvSpPr/>
            <p:nvPr/>
          </p:nvSpPr>
          <p:spPr>
            <a:xfrm>
              <a:off x="7513372" y="804101"/>
              <a:ext cx="3880238" cy="5251646"/>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93" name="Google Shape;293;p39"/>
          <p:cNvSpPr txBox="1">
            <a:spLocks noGrp="1"/>
          </p:cNvSpPr>
          <p:nvPr>
            <p:ph type="title"/>
          </p:nvPr>
        </p:nvSpPr>
        <p:spPr>
          <a:xfrm>
            <a:off x="823851" y="664238"/>
            <a:ext cx="2422352" cy="346845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700"/>
              <a:buFont typeface="Calibri"/>
              <a:buNone/>
            </a:pPr>
            <a:r>
              <a:rPr lang="en" sz="3700">
                <a:solidFill>
                  <a:srgbClr val="FFFFFF"/>
                </a:solidFill>
              </a:rPr>
              <a:t>Listeners’ perceptions</a:t>
            </a:r>
            <a:endParaRPr/>
          </a:p>
        </p:txBody>
      </p:sp>
      <p:sp>
        <p:nvSpPr>
          <p:cNvPr id="294" name="Google Shape;294;p39"/>
          <p:cNvSpPr txBox="1">
            <a:spLocks noGrp="1"/>
          </p:cNvSpPr>
          <p:nvPr>
            <p:ph type="body" idx="1"/>
          </p:nvPr>
        </p:nvSpPr>
        <p:spPr>
          <a:xfrm>
            <a:off x="3734031" y="664238"/>
            <a:ext cx="4893915" cy="3462637"/>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1300"/>
              <a:buChar char="•"/>
            </a:pPr>
            <a:r>
              <a:rPr lang="en" sz="1300"/>
              <a:t>A study of young adults (Tingley, Kyte, Johnson, Beitchman 2003) compared frequency of conversational disruptions with performance on 3 single-word tasks.  Rapid Automatic Naming was the only significant predictor of conversational disruptions (although the relationship was weak).</a:t>
            </a:r>
            <a:endParaRPr/>
          </a:p>
          <a:p>
            <a:pPr marL="228600" lvl="0" indent="-146050" algn="l" rtl="0">
              <a:lnSpc>
                <a:spcPct val="90000"/>
              </a:lnSpc>
              <a:spcBef>
                <a:spcPts val="1000"/>
              </a:spcBef>
              <a:spcAft>
                <a:spcPts val="0"/>
              </a:spcAft>
              <a:buClr>
                <a:schemeClr val="dk1"/>
              </a:buClr>
              <a:buSzPts val="1300"/>
              <a:buNone/>
            </a:pPr>
            <a:endParaRPr sz="1300"/>
          </a:p>
          <a:p>
            <a:pPr marL="228600" lvl="0" indent="-228600" algn="l" rtl="0">
              <a:lnSpc>
                <a:spcPct val="90000"/>
              </a:lnSpc>
              <a:spcBef>
                <a:spcPts val="1000"/>
              </a:spcBef>
              <a:spcAft>
                <a:spcPts val="0"/>
              </a:spcAft>
              <a:buClr>
                <a:schemeClr val="dk1"/>
              </a:buClr>
              <a:buSzPts val="1300"/>
              <a:buChar char="•"/>
            </a:pPr>
            <a:r>
              <a:rPr lang="en" sz="1300"/>
              <a:t>Some who did poorly on single-word tests had few conversational disruptions.</a:t>
            </a:r>
            <a:endParaRPr/>
          </a:p>
          <a:p>
            <a:pPr marL="228600" lvl="0" indent="-228600" algn="l" rtl="0">
              <a:lnSpc>
                <a:spcPct val="90000"/>
              </a:lnSpc>
              <a:spcBef>
                <a:spcPts val="1000"/>
              </a:spcBef>
              <a:spcAft>
                <a:spcPts val="0"/>
              </a:spcAft>
              <a:buClr>
                <a:schemeClr val="dk1"/>
              </a:buClr>
              <a:buSzPts val="1300"/>
              <a:buChar char="•"/>
            </a:pPr>
            <a:r>
              <a:rPr lang="en" sz="1300"/>
              <a:t>Some who did well on single-word tests had frequent conversational disruptions.   </a:t>
            </a:r>
            <a:endParaRPr/>
          </a:p>
          <a:p>
            <a:pPr marL="228600" lvl="0" indent="-146050" algn="l" rtl="0">
              <a:lnSpc>
                <a:spcPct val="90000"/>
              </a:lnSpc>
              <a:spcBef>
                <a:spcPts val="1000"/>
              </a:spcBef>
              <a:spcAft>
                <a:spcPts val="0"/>
              </a:spcAft>
              <a:buClr>
                <a:schemeClr val="dk1"/>
              </a:buClr>
              <a:buSzPts val="1300"/>
              <a:buNone/>
            </a:pPr>
            <a:endParaRPr sz="1300"/>
          </a:p>
          <a:p>
            <a:pPr marL="228600" lvl="0" indent="-228600" algn="l" rtl="0">
              <a:lnSpc>
                <a:spcPct val="90000"/>
              </a:lnSpc>
              <a:spcBef>
                <a:spcPts val="1000"/>
              </a:spcBef>
              <a:spcAft>
                <a:spcPts val="0"/>
              </a:spcAft>
              <a:buClr>
                <a:schemeClr val="dk1"/>
              </a:buClr>
              <a:buSzPts val="1300"/>
              <a:buChar char="•"/>
            </a:pPr>
            <a:r>
              <a:rPr lang="en" sz="1300"/>
              <a:t>Unfortunately, gains made in intervention at the single-word level may not be observed in conversation. </a:t>
            </a:r>
            <a:endParaRPr/>
          </a:p>
          <a:p>
            <a:pPr marL="228600" lvl="0" indent="-228600" algn="l" rtl="0">
              <a:lnSpc>
                <a:spcPct val="90000"/>
              </a:lnSpc>
              <a:spcBef>
                <a:spcPts val="1000"/>
              </a:spcBef>
              <a:spcAft>
                <a:spcPts val="0"/>
              </a:spcAft>
              <a:buClr>
                <a:schemeClr val="dk1"/>
              </a:buClr>
              <a:buSzPts val="1300"/>
              <a:buChar char="•"/>
            </a:pPr>
            <a:r>
              <a:rPr lang="en" sz="1300"/>
              <a:t>The 3 tasks used:</a:t>
            </a:r>
            <a:endParaRPr/>
          </a:p>
          <a:p>
            <a:pPr marL="228600" lvl="0" indent="-228600" algn="l" rtl="0">
              <a:lnSpc>
                <a:spcPct val="90000"/>
              </a:lnSpc>
              <a:spcBef>
                <a:spcPts val="1000"/>
              </a:spcBef>
              <a:spcAft>
                <a:spcPts val="0"/>
              </a:spcAft>
              <a:buClr>
                <a:schemeClr val="dk1"/>
              </a:buClr>
              <a:buSzPts val="1300"/>
              <a:buChar char="•"/>
            </a:pPr>
            <a:r>
              <a:rPr lang="en" sz="1300">
                <a:latin typeface="Geo"/>
                <a:ea typeface="Geo"/>
                <a:cs typeface="Geo"/>
                <a:sym typeface="Geo"/>
              </a:rPr>
              <a:t>3 single-word tasks: total time from the Rapid Automatized Naming task (RAN; M. B. Denckla &amp; R. G. Rudel, 1976), standard score from the Brief Test of the Test of Adolescent/Adult Word Finding (TAWF; D. J. German, 1990), and total unique words from the Controlled Oral Word Association task (FAS; A. L. Benton &amp; K. Hamsher, 1978). </a:t>
            </a:r>
            <a:endParaRPr sz="13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9"/>
        <p:cNvGrpSpPr/>
        <p:nvPr/>
      </p:nvGrpSpPr>
      <p:grpSpPr>
        <a:xfrm>
          <a:off x="0" y="0"/>
          <a:ext cx="0" cy="0"/>
          <a:chOff x="0" y="0"/>
          <a:chExt cx="0" cy="0"/>
        </a:xfrm>
      </p:grpSpPr>
      <p:sp>
        <p:nvSpPr>
          <p:cNvPr id="300" name="Google Shape;300;p40"/>
          <p:cNvSpPr/>
          <p:nvPr/>
        </p:nvSpPr>
        <p:spPr>
          <a:xfrm>
            <a:off x="0" y="0"/>
            <a:ext cx="9141714"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1" name="Google Shape;301;p40"/>
          <p:cNvSpPr/>
          <p:nvPr/>
        </p:nvSpPr>
        <p:spPr>
          <a:xfrm>
            <a:off x="307282" y="766763"/>
            <a:ext cx="532209" cy="1571626"/>
          </a:xfrm>
          <a:custGeom>
            <a:avLst/>
            <a:gdLst/>
            <a:ahLst/>
            <a:cxnLst/>
            <a:rect l="l" t="t" r="r" b="b"/>
            <a:pathLst>
              <a:path w="447" h="1363" extrusionOk="0">
                <a:moveTo>
                  <a:pt x="447" y="1363"/>
                </a:moveTo>
                <a:lnTo>
                  <a:pt x="0" y="987"/>
                </a:lnTo>
                <a:lnTo>
                  <a:pt x="0" y="0"/>
                </a:lnTo>
                <a:lnTo>
                  <a:pt x="447" y="376"/>
                </a:lnTo>
                <a:lnTo>
                  <a:pt x="447" y="1363"/>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2" name="Google Shape;302;p40"/>
          <p:cNvSpPr/>
          <p:nvPr/>
        </p:nvSpPr>
        <p:spPr>
          <a:xfrm>
            <a:off x="307282" y="628308"/>
            <a:ext cx="302419" cy="1279073"/>
          </a:xfrm>
          <a:custGeom>
            <a:avLst/>
            <a:gdLst/>
            <a:ahLst/>
            <a:cxnLst/>
            <a:rect l="l" t="t" r="r" b="b"/>
            <a:pathLst>
              <a:path w="254" h="1109" extrusionOk="0">
                <a:moveTo>
                  <a:pt x="254" y="987"/>
                </a:moveTo>
                <a:lnTo>
                  <a:pt x="0" y="1109"/>
                </a:lnTo>
                <a:lnTo>
                  <a:pt x="0" y="119"/>
                </a:lnTo>
                <a:lnTo>
                  <a:pt x="254" y="0"/>
                </a:lnTo>
                <a:lnTo>
                  <a:pt x="254" y="987"/>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3" name="Google Shape;303;p40"/>
          <p:cNvSpPr/>
          <p:nvPr/>
        </p:nvSpPr>
        <p:spPr>
          <a:xfrm>
            <a:off x="483495" y="480670"/>
            <a:ext cx="126206" cy="1284896"/>
          </a:xfrm>
          <a:custGeom>
            <a:avLst/>
            <a:gdLst/>
            <a:ahLst/>
            <a:cxnLst/>
            <a:rect l="l" t="t" r="r" b="b"/>
            <a:pathLst>
              <a:path w="106" h="1114" extrusionOk="0">
                <a:moveTo>
                  <a:pt x="106" y="1114"/>
                </a:moveTo>
                <a:lnTo>
                  <a:pt x="0" y="1005"/>
                </a:lnTo>
                <a:lnTo>
                  <a:pt x="0" y="0"/>
                </a:lnTo>
                <a:lnTo>
                  <a:pt x="106" y="110"/>
                </a:lnTo>
                <a:lnTo>
                  <a:pt x="106" y="1114"/>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4" name="Google Shape;304;p40"/>
          <p:cNvSpPr/>
          <p:nvPr/>
        </p:nvSpPr>
        <p:spPr>
          <a:xfrm>
            <a:off x="8417402" y="476787"/>
            <a:ext cx="246459" cy="1306770"/>
          </a:xfrm>
          <a:custGeom>
            <a:avLst/>
            <a:gdLst/>
            <a:ahLst/>
            <a:cxnLst/>
            <a:rect l="l" t="t" r="r" b="b"/>
            <a:pathLst>
              <a:path w="207" h="1114" extrusionOk="0">
                <a:moveTo>
                  <a:pt x="207" y="987"/>
                </a:moveTo>
                <a:lnTo>
                  <a:pt x="0" y="1114"/>
                </a:lnTo>
                <a:lnTo>
                  <a:pt x="0" y="127"/>
                </a:lnTo>
                <a:lnTo>
                  <a:pt x="207" y="0"/>
                </a:lnTo>
                <a:lnTo>
                  <a:pt x="207" y="987"/>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5" name="Google Shape;305;p40"/>
          <p:cNvSpPr/>
          <p:nvPr/>
        </p:nvSpPr>
        <p:spPr>
          <a:xfrm>
            <a:off x="483041" y="476786"/>
            <a:ext cx="8180897" cy="1156093"/>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6" name="Google Shape;306;p40"/>
          <p:cNvSpPr txBox="1">
            <a:spLocks noGrp="1"/>
          </p:cNvSpPr>
          <p:nvPr>
            <p:ph type="title"/>
          </p:nvPr>
        </p:nvSpPr>
        <p:spPr>
          <a:xfrm>
            <a:off x="718879" y="600294"/>
            <a:ext cx="7698523" cy="9090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500"/>
              <a:buFont typeface="Calibri"/>
              <a:buNone/>
            </a:pPr>
            <a:r>
              <a:rPr lang="en" sz="3500">
                <a:solidFill>
                  <a:srgbClr val="FFFFFF"/>
                </a:solidFill>
              </a:rPr>
              <a:t>A starting point:  AWARENESS</a:t>
            </a:r>
            <a:endParaRPr/>
          </a:p>
        </p:txBody>
      </p:sp>
      <p:sp>
        <p:nvSpPr>
          <p:cNvPr id="307" name="Google Shape;307;p40"/>
          <p:cNvSpPr txBox="1">
            <a:spLocks noGrp="1"/>
          </p:cNvSpPr>
          <p:nvPr>
            <p:ph type="body" idx="1"/>
          </p:nvPr>
        </p:nvSpPr>
        <p:spPr>
          <a:xfrm>
            <a:off x="1025718" y="1867827"/>
            <a:ext cx="7281746" cy="2675380"/>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100"/>
              <a:buChar char="•"/>
            </a:pPr>
            <a:r>
              <a:rPr lang="en" sz="2100"/>
              <a:t>Recognizing WF difficulties in OTHERS may be easier than recognizing WF difficulties in ones’ own language.</a:t>
            </a:r>
            <a:endParaRPr/>
          </a:p>
          <a:p>
            <a:pPr marL="228600" lvl="0" indent="-95250" algn="l" rtl="0">
              <a:lnSpc>
                <a:spcPct val="90000"/>
              </a:lnSpc>
              <a:spcBef>
                <a:spcPts val="1000"/>
              </a:spcBef>
              <a:spcAft>
                <a:spcPts val="0"/>
              </a:spcAft>
              <a:buClr>
                <a:schemeClr val="dk1"/>
              </a:buClr>
              <a:buSzPts val="2100"/>
              <a:buNone/>
            </a:pPr>
            <a:endParaRPr sz="2100"/>
          </a:p>
          <a:p>
            <a:pPr marL="0" lvl="0" indent="0" algn="l" rtl="0">
              <a:lnSpc>
                <a:spcPct val="90000"/>
              </a:lnSpc>
              <a:spcBef>
                <a:spcPts val="1000"/>
              </a:spcBef>
              <a:spcAft>
                <a:spcPts val="0"/>
              </a:spcAft>
              <a:buClr>
                <a:schemeClr val="dk1"/>
              </a:buClr>
              <a:buSzPts val="2100"/>
              <a:buNone/>
            </a:pPr>
            <a:endParaRPr sz="21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1"/>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OOPS!</a:t>
            </a:r>
            <a:endParaRPr/>
          </a:p>
        </p:txBody>
      </p:sp>
      <p:sp>
        <p:nvSpPr>
          <p:cNvPr id="314" name="Google Shape;314;p4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315" name="Google Shape;315;p41" descr="The then-Texas governor forgot which government agency he'd eliminate in this memorable debate flop." title="Rick Perry's 'Oops' Moment at 2011 Presidential Debate">
            <a:hlinkClick r:id="rId3"/>
          </p:cNvPr>
          <p:cNvPicPr preferRelativeResize="0"/>
          <p:nvPr/>
        </p:nvPicPr>
        <p:blipFill>
          <a:blip r:embed="rId4">
            <a:alphaModFix/>
          </a:blip>
          <a:stretch>
            <a:fillRect/>
          </a:stretch>
        </p:blipFill>
        <p:spPr>
          <a:xfrm>
            <a:off x="2286000" y="857250"/>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5"/>
                                        </p:tgtEl>
                                        <p:attrNameLst>
                                          <p:attrName>style.visibility</p:attrName>
                                        </p:attrNameLst>
                                      </p:cBhvr>
                                      <p:to>
                                        <p:strVal val="visible"/>
                                      </p:to>
                                    </p:set>
                                    <p:animEffect transition="in" filter="fade">
                                      <p:cBhvr>
                                        <p:cTn id="7" dur="1000"/>
                                        <p:tgtEl>
                                          <p:spTgt spid="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2"/>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Charles Barkley for Capital One</a:t>
            </a:r>
            <a:endParaRPr/>
          </a:p>
        </p:txBody>
      </p:sp>
      <p:sp>
        <p:nvSpPr>
          <p:cNvPr id="322" name="Google Shape;322;p42"/>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323" name="Google Shape;323;p42" descr="Enjoy!&#10;&#10;Commercials Used (in order):&#10;&quot;Welcome&quot; feat. Jim Nantz&#10;&quot;Spending Habits&quot;&#10;&quot;Longhorns&quot;&#10;&quot;Friends In Low Places&quot;&#10;&quot;Turtle Rat&quot;&#10;&quot;Cantaloupe&quot;&#10;&quot;Muskamigos&quot;&#10;&quot;A La Mode&quot;&#10;&#10;Videos from PopByCulture:&#10;https://www.youtube.com/user/FanReviewsTV&#10;&#10;Capital One Official Website:&#10;https://www.capitalone.com/" title="ALL Capital One Charles Barkley, Samuel Jackson, Spike Lee Commercials | March Madness 2018">
            <a:hlinkClick r:id="rId3"/>
          </p:cNvPr>
          <p:cNvPicPr preferRelativeResize="0"/>
          <p:nvPr/>
        </p:nvPicPr>
        <p:blipFill>
          <a:blip r:embed="rId4">
            <a:alphaModFix/>
          </a:blip>
          <a:stretch>
            <a:fillRect/>
          </a:stretch>
        </p:blipFill>
        <p:spPr>
          <a:xfrm>
            <a:off x="2286000" y="857250"/>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3"/>
                                        </p:tgtEl>
                                        <p:attrNameLst>
                                          <p:attrName>style.visibility</p:attrName>
                                        </p:attrNameLst>
                                      </p:cBhvr>
                                      <p:to>
                                        <p:strVal val="visible"/>
                                      </p:to>
                                    </p:set>
                                    <p:animEffect transition="in" filter="fade">
                                      <p:cBhvr>
                                        <p:cTn id="7" dur="1000"/>
                                        <p:tgtEl>
                                          <p:spTgt spid="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3"/>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Xfinity – We Built This Thingie  (20 secs)</a:t>
            </a:r>
            <a:endParaRPr/>
          </a:p>
        </p:txBody>
      </p:sp>
      <p:sp>
        <p:nvSpPr>
          <p:cNvPr id="330" name="Google Shape;330;p43"/>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331" name="Google Shape;331;p43" descr="I don't know if you remember this but here it is" title="We built this thingy xfinity commercial">
            <a:hlinkClick r:id="rId3"/>
          </p:cNvPr>
          <p:cNvPicPr preferRelativeResize="0"/>
          <p:nvPr/>
        </p:nvPicPr>
        <p:blipFill>
          <a:blip r:embed="rId4">
            <a:alphaModFix/>
          </a:blip>
          <a:stretch>
            <a:fillRect/>
          </a:stretch>
        </p:blipFill>
        <p:spPr>
          <a:xfrm>
            <a:off x="2286000" y="857250"/>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1"/>
                                        </p:tgtEl>
                                        <p:attrNameLst>
                                          <p:attrName>style.visibility</p:attrName>
                                        </p:attrNameLst>
                                      </p:cBhvr>
                                      <p:to>
                                        <p:strVal val="visible"/>
                                      </p:to>
                                    </p:set>
                                    <p:animEffect transition="in" filter="fade">
                                      <p:cBhvr>
                                        <p:cTn id="7" dur="1000"/>
                                        <p:tgtEl>
                                          <p:spTgt spid="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5"/>
        <p:cNvGrpSpPr/>
        <p:nvPr/>
      </p:nvGrpSpPr>
      <p:grpSpPr>
        <a:xfrm>
          <a:off x="0" y="0"/>
          <a:ext cx="0" cy="0"/>
          <a:chOff x="0" y="0"/>
          <a:chExt cx="0" cy="0"/>
        </a:xfrm>
      </p:grpSpPr>
      <p:sp>
        <p:nvSpPr>
          <p:cNvPr id="136" name="Google Shape;136;p26"/>
          <p:cNvSpPr txBox="1">
            <a:spLocks noGrp="1"/>
          </p:cNvSpPr>
          <p:nvPr>
            <p:ph type="ctrTitle"/>
          </p:nvPr>
        </p:nvSpPr>
        <p:spPr>
          <a:xfrm>
            <a:off x="5960533" y="1112841"/>
            <a:ext cx="2537124" cy="196849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150"/>
              <a:buFont typeface="Calibri"/>
              <a:buNone/>
            </a:pPr>
            <a:r>
              <a:rPr lang="en" sz="3150"/>
              <a:t>Word finding – beyond mnemonic cues</a:t>
            </a:r>
            <a:endParaRPr/>
          </a:p>
        </p:txBody>
      </p:sp>
      <p:sp>
        <p:nvSpPr>
          <p:cNvPr id="137" name="Google Shape;137;p26"/>
          <p:cNvSpPr txBox="1">
            <a:spLocks noGrp="1"/>
          </p:cNvSpPr>
          <p:nvPr>
            <p:ph type="subTitle" idx="1"/>
          </p:nvPr>
        </p:nvSpPr>
        <p:spPr>
          <a:xfrm>
            <a:off x="5960536" y="3081338"/>
            <a:ext cx="2537123" cy="666750"/>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0"/>
              </a:spcBef>
              <a:spcAft>
                <a:spcPts val="0"/>
              </a:spcAft>
              <a:buClr>
                <a:srgbClr val="7AA9B7"/>
              </a:buClr>
              <a:buSzPct val="100000"/>
              <a:buNone/>
            </a:pPr>
            <a:r>
              <a:rPr lang="en">
                <a:solidFill>
                  <a:srgbClr val="7AA9B7"/>
                </a:solidFill>
              </a:rPr>
              <a:t>NSSLA  October 19, 2022</a:t>
            </a:r>
            <a:endParaRPr/>
          </a:p>
          <a:p>
            <a:pPr marL="0" lvl="0" indent="0" algn="l" rtl="0">
              <a:lnSpc>
                <a:spcPct val="90000"/>
              </a:lnSpc>
              <a:spcBef>
                <a:spcPts val="1000"/>
              </a:spcBef>
              <a:spcAft>
                <a:spcPts val="0"/>
              </a:spcAft>
              <a:buClr>
                <a:srgbClr val="7AA9B7"/>
              </a:buClr>
              <a:buSzPct val="100000"/>
              <a:buNone/>
            </a:pPr>
            <a:r>
              <a:rPr lang="en">
                <a:solidFill>
                  <a:srgbClr val="7AA9B7"/>
                </a:solidFill>
              </a:rPr>
              <a:t>Jan Schwanke, M.A., CCC-SLP</a:t>
            </a:r>
            <a:endParaRPr/>
          </a:p>
        </p:txBody>
      </p:sp>
      <p:pic>
        <p:nvPicPr>
          <p:cNvPr id="138" name="Google Shape;138;p26" descr="Colorful wavy concept"/>
          <p:cNvPicPr preferRelativeResize="0"/>
          <p:nvPr/>
        </p:nvPicPr>
        <p:blipFill rotWithShape="1">
          <a:blip r:embed="rId4">
            <a:alphaModFix/>
          </a:blip>
          <a:srcRect l="12397" r="14235" b="-1"/>
          <a:stretch/>
        </p:blipFill>
        <p:spPr>
          <a:xfrm>
            <a:off x="-1" y="642943"/>
            <a:ext cx="5653278" cy="385762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4"/>
          <p:cNvSpPr txBox="1">
            <a:spLocks noGrp="1"/>
          </p:cNvSpPr>
          <p:nvPr>
            <p:ph type="title"/>
          </p:nvPr>
        </p:nvSpPr>
        <p:spPr>
          <a:xfrm>
            <a:off x="628650" y="273862"/>
            <a:ext cx="9144000" cy="3263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Building a snowman</a:t>
            </a:r>
            <a:endParaRPr/>
          </a:p>
        </p:txBody>
      </p:sp>
      <p:sp>
        <p:nvSpPr>
          <p:cNvPr id="338" name="Google Shape;338;p44"/>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en"/>
              <a:t> </a:t>
            </a:r>
            <a:endParaRPr/>
          </a:p>
        </p:txBody>
      </p:sp>
      <p:pic>
        <p:nvPicPr>
          <p:cNvPr id="339" name="Google Shape;339;p44" title="snowman actors.mov">
            <a:hlinkClick r:id="rId3"/>
          </p:cNvPr>
          <p:cNvPicPr preferRelativeResize="0"/>
          <p:nvPr/>
        </p:nvPicPr>
        <p:blipFill>
          <a:blip r:embed="rId4">
            <a:alphaModFix/>
          </a:blip>
          <a:stretch>
            <a:fillRect/>
          </a:stretch>
        </p:blipFill>
        <p:spPr>
          <a:xfrm>
            <a:off x="-361950" y="2247900"/>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9"/>
                                        </p:tgtEl>
                                        <p:attrNameLst>
                                          <p:attrName>style.visibility</p:attrName>
                                        </p:attrNameLst>
                                      </p:cBhvr>
                                      <p:to>
                                        <p:strVal val="visible"/>
                                      </p:to>
                                    </p:set>
                                    <p:animEffect transition="in" filter="fade">
                                      <p:cBhvr>
                                        <p:cTn id="7" dur="1000"/>
                                        <p:tgtEl>
                                          <p:spTgt spid="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5"/>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Spring break in SH….SHHChicago</a:t>
            </a:r>
            <a:endParaRPr/>
          </a:p>
        </p:txBody>
      </p:sp>
      <p:sp>
        <p:nvSpPr>
          <p:cNvPr id="345" name="Google Shape;345;p45"/>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346" name="Google Shape;346;p45" title="Spring Break Video.MP4">
            <a:hlinkClick r:id="rId3"/>
          </p:cNvPr>
          <p:cNvPicPr preferRelativeResize="0"/>
          <p:nvPr/>
        </p:nvPicPr>
        <p:blipFill>
          <a:blip r:embed="rId4">
            <a:alphaModFix/>
          </a:blip>
          <a:stretch>
            <a:fillRect/>
          </a:stretch>
        </p:blipFill>
        <p:spPr>
          <a:xfrm>
            <a:off x="1333500" y="1714500"/>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6"/>
                                        </p:tgtEl>
                                        <p:attrNameLst>
                                          <p:attrName>style.visibility</p:attrName>
                                        </p:attrNameLst>
                                      </p:cBhvr>
                                      <p:to>
                                        <p:strVal val="visible"/>
                                      </p:to>
                                    </p:set>
                                    <p:animEffect transition="in" filter="fade">
                                      <p:cBhvr>
                                        <p:cTn id="7" dur="1000"/>
                                        <p:tgtEl>
                                          <p:spTgt spid="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1"/>
        <p:cNvGrpSpPr/>
        <p:nvPr/>
      </p:nvGrpSpPr>
      <p:grpSpPr>
        <a:xfrm>
          <a:off x="0" y="0"/>
          <a:ext cx="0" cy="0"/>
          <a:chOff x="0" y="0"/>
          <a:chExt cx="0" cy="0"/>
        </a:xfrm>
      </p:grpSpPr>
      <p:sp>
        <p:nvSpPr>
          <p:cNvPr id="352" name="Google Shape;352;p46"/>
          <p:cNvSpPr/>
          <p:nvPr/>
        </p:nvSpPr>
        <p:spPr>
          <a:xfrm>
            <a:off x="0" y="0"/>
            <a:ext cx="9141714"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3" name="Google Shape;353;p46"/>
          <p:cNvSpPr/>
          <p:nvPr/>
        </p:nvSpPr>
        <p:spPr>
          <a:xfrm>
            <a:off x="307282" y="628308"/>
            <a:ext cx="302419" cy="1008126"/>
          </a:xfrm>
          <a:custGeom>
            <a:avLst/>
            <a:gdLst/>
            <a:ahLst/>
            <a:cxnLst/>
            <a:rect l="l" t="t" r="r" b="b"/>
            <a:pathLst>
              <a:path w="254" h="1109" extrusionOk="0">
                <a:moveTo>
                  <a:pt x="254" y="987"/>
                </a:moveTo>
                <a:lnTo>
                  <a:pt x="0" y="1109"/>
                </a:lnTo>
                <a:lnTo>
                  <a:pt x="0" y="119"/>
                </a:lnTo>
                <a:lnTo>
                  <a:pt x="254" y="0"/>
                </a:lnTo>
                <a:lnTo>
                  <a:pt x="254" y="987"/>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4" name="Google Shape;354;p46"/>
          <p:cNvSpPr/>
          <p:nvPr/>
        </p:nvSpPr>
        <p:spPr>
          <a:xfrm>
            <a:off x="483495" y="480671"/>
            <a:ext cx="126206" cy="1008126"/>
          </a:xfrm>
          <a:custGeom>
            <a:avLst/>
            <a:gdLst/>
            <a:ahLst/>
            <a:cxnLst/>
            <a:rect l="l" t="t" r="r" b="b"/>
            <a:pathLst>
              <a:path w="106" h="1114" extrusionOk="0">
                <a:moveTo>
                  <a:pt x="106" y="1114"/>
                </a:moveTo>
                <a:lnTo>
                  <a:pt x="0" y="1005"/>
                </a:lnTo>
                <a:lnTo>
                  <a:pt x="0" y="0"/>
                </a:lnTo>
                <a:lnTo>
                  <a:pt x="106" y="110"/>
                </a:lnTo>
                <a:lnTo>
                  <a:pt x="106" y="1114"/>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5" name="Google Shape;355;p46"/>
          <p:cNvSpPr/>
          <p:nvPr/>
        </p:nvSpPr>
        <p:spPr>
          <a:xfrm>
            <a:off x="483041" y="476786"/>
            <a:ext cx="8658673" cy="884682"/>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6" name="Google Shape;356;p46"/>
          <p:cNvSpPr txBox="1">
            <a:spLocks noGrp="1"/>
          </p:cNvSpPr>
          <p:nvPr>
            <p:ph type="title"/>
          </p:nvPr>
        </p:nvSpPr>
        <p:spPr>
          <a:xfrm>
            <a:off x="785460" y="591671"/>
            <a:ext cx="7729890" cy="66054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200"/>
              <a:buFont typeface="Calibri"/>
              <a:buNone/>
            </a:pPr>
            <a:r>
              <a:rPr lang="en" sz="3200">
                <a:solidFill>
                  <a:srgbClr val="FFFFFF"/>
                </a:solidFill>
              </a:rPr>
              <a:t>Two primary determinants of ease of retrieval  </a:t>
            </a:r>
            <a:endParaRPr/>
          </a:p>
        </p:txBody>
      </p:sp>
      <p:grpSp>
        <p:nvGrpSpPr>
          <p:cNvPr id="357" name="Google Shape;357;p46"/>
          <p:cNvGrpSpPr/>
          <p:nvPr/>
        </p:nvGrpSpPr>
        <p:grpSpPr>
          <a:xfrm>
            <a:off x="787285" y="2512383"/>
            <a:ext cx="7568190" cy="1284195"/>
            <a:chOff x="1825" y="1160180"/>
            <a:chExt cx="7568190" cy="1712260"/>
          </a:xfrm>
        </p:grpSpPr>
        <p:sp>
          <p:nvSpPr>
            <p:cNvPr id="358" name="Google Shape;358;p46"/>
            <p:cNvSpPr/>
            <p:nvPr/>
          </p:nvSpPr>
          <p:spPr>
            <a:xfrm>
              <a:off x="1825" y="1160180"/>
              <a:ext cx="3424520" cy="171226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6"/>
            <p:cNvSpPr txBox="1"/>
            <p:nvPr/>
          </p:nvSpPr>
          <p:spPr>
            <a:xfrm>
              <a:off x="1825" y="1160180"/>
              <a:ext cx="3424520" cy="1712260"/>
            </a:xfrm>
            <a:prstGeom prst="rect">
              <a:avLst/>
            </a:prstGeom>
            <a:noFill/>
            <a:ln>
              <a:noFill/>
            </a:ln>
          </p:spPr>
          <p:txBody>
            <a:bodyPr spcFirstLastPara="1" wrap="square" lIns="36825" tIns="36825" rIns="36825" bIns="36825" anchor="ctr" anchorCtr="0">
              <a:noAutofit/>
            </a:bodyPr>
            <a:lstStyle/>
            <a:p>
              <a:pPr marL="0" marR="0" lvl="0" indent="0" algn="ctr" rtl="0">
                <a:lnSpc>
                  <a:spcPct val="90000"/>
                </a:lnSpc>
                <a:spcBef>
                  <a:spcPts val="0"/>
                </a:spcBef>
                <a:spcAft>
                  <a:spcPts val="0"/>
                </a:spcAft>
                <a:buClr>
                  <a:schemeClr val="lt1"/>
                </a:buClr>
                <a:buSzPts val="5800"/>
                <a:buFont typeface="Calibri"/>
                <a:buNone/>
              </a:pPr>
              <a:r>
                <a:rPr lang="en" sz="5800">
                  <a:solidFill>
                    <a:schemeClr val="lt1"/>
                  </a:solidFill>
                  <a:latin typeface="Calibri"/>
                  <a:ea typeface="Calibri"/>
                  <a:cs typeface="Calibri"/>
                  <a:sym typeface="Calibri"/>
                </a:rPr>
                <a:t>Frequency of use</a:t>
              </a:r>
              <a:endParaRPr/>
            </a:p>
          </p:txBody>
        </p:sp>
        <p:sp>
          <p:nvSpPr>
            <p:cNvPr id="360" name="Google Shape;360;p46"/>
            <p:cNvSpPr/>
            <p:nvPr/>
          </p:nvSpPr>
          <p:spPr>
            <a:xfrm>
              <a:off x="4145495" y="1160180"/>
              <a:ext cx="3424520" cy="171226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6"/>
            <p:cNvSpPr txBox="1"/>
            <p:nvPr/>
          </p:nvSpPr>
          <p:spPr>
            <a:xfrm>
              <a:off x="4145495" y="1160180"/>
              <a:ext cx="3424520" cy="1712260"/>
            </a:xfrm>
            <a:prstGeom prst="rect">
              <a:avLst/>
            </a:prstGeom>
            <a:noFill/>
            <a:ln>
              <a:noFill/>
            </a:ln>
          </p:spPr>
          <p:txBody>
            <a:bodyPr spcFirstLastPara="1" wrap="square" lIns="36825" tIns="36825" rIns="36825" bIns="36825" anchor="ctr" anchorCtr="0">
              <a:noAutofit/>
            </a:bodyPr>
            <a:lstStyle/>
            <a:p>
              <a:pPr marL="0" marR="0" lvl="0" indent="0" algn="ctr" rtl="0">
                <a:lnSpc>
                  <a:spcPct val="90000"/>
                </a:lnSpc>
                <a:spcBef>
                  <a:spcPts val="0"/>
                </a:spcBef>
                <a:spcAft>
                  <a:spcPts val="0"/>
                </a:spcAft>
                <a:buClr>
                  <a:schemeClr val="lt1"/>
                </a:buClr>
                <a:buSzPts val="5800"/>
                <a:buFont typeface="Calibri"/>
                <a:buNone/>
              </a:pPr>
              <a:r>
                <a:rPr lang="en" sz="5800">
                  <a:solidFill>
                    <a:schemeClr val="lt1"/>
                  </a:solidFill>
                  <a:latin typeface="Calibri"/>
                  <a:ea typeface="Calibri"/>
                  <a:cs typeface="Calibri"/>
                  <a:sym typeface="Calibri"/>
                </a:rPr>
                <a:t>Recency of use</a:t>
              </a: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7"/>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Simulate a word finding difficulty</a:t>
            </a:r>
            <a:endParaRPr/>
          </a:p>
        </p:txBody>
      </p:sp>
      <p:sp>
        <p:nvSpPr>
          <p:cNvPr id="368" name="Google Shape;368;p47"/>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
              <a:t>“No ‘R’ Activity”</a:t>
            </a:r>
            <a:endParaRPr/>
          </a:p>
        </p:txBody>
      </p:sp>
      <p:pic>
        <p:nvPicPr>
          <p:cNvPr id="369" name="Google Shape;369;p47" descr="A person with her head in her hands looking at a computer&#10;&#10;Description automatically generated with low confidence"/>
          <p:cNvPicPr preferRelativeResize="0"/>
          <p:nvPr/>
        </p:nvPicPr>
        <p:blipFill rotWithShape="1">
          <a:blip r:embed="rId3">
            <a:alphaModFix/>
          </a:blip>
          <a:srcRect/>
          <a:stretch/>
        </p:blipFill>
        <p:spPr>
          <a:xfrm>
            <a:off x="1275907" y="1904809"/>
            <a:ext cx="5429582" cy="360651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48"/>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Great overlap of LLD and word finding, anxiety, and attention</a:t>
            </a:r>
            <a:endParaRPr/>
          </a:p>
        </p:txBody>
      </p:sp>
      <p:grpSp>
        <p:nvGrpSpPr>
          <p:cNvPr id="376" name="Google Shape;376;p48"/>
          <p:cNvGrpSpPr/>
          <p:nvPr/>
        </p:nvGrpSpPr>
        <p:grpSpPr>
          <a:xfrm>
            <a:off x="2886400" y="1700446"/>
            <a:ext cx="3371199" cy="2386437"/>
            <a:chOff x="2257750" y="40793"/>
            <a:chExt cx="3371199" cy="3181916"/>
          </a:xfrm>
        </p:grpSpPr>
        <p:sp>
          <p:nvSpPr>
            <p:cNvPr id="377" name="Google Shape;377;p48"/>
            <p:cNvSpPr/>
            <p:nvPr/>
          </p:nvSpPr>
          <p:spPr>
            <a:xfrm>
              <a:off x="2964298" y="40793"/>
              <a:ext cx="1958102" cy="1958102"/>
            </a:xfrm>
            <a:prstGeom prst="ellipse">
              <a:avLst/>
            </a:prstGeom>
            <a:solidFill>
              <a:srgbClr val="4372C3">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8"/>
            <p:cNvSpPr txBox="1"/>
            <p:nvPr/>
          </p:nvSpPr>
          <p:spPr>
            <a:xfrm>
              <a:off x="3225379" y="383461"/>
              <a:ext cx="1435941" cy="88114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400"/>
                <a:buFont typeface="Calibri"/>
                <a:buNone/>
              </a:pPr>
              <a:r>
                <a:rPr lang="en" sz="2400">
                  <a:solidFill>
                    <a:schemeClr val="dk1"/>
                  </a:solidFill>
                  <a:latin typeface="Calibri"/>
                  <a:ea typeface="Calibri"/>
                  <a:cs typeface="Calibri"/>
                  <a:sym typeface="Calibri"/>
                </a:rPr>
                <a:t>Word finding</a:t>
              </a:r>
              <a:endParaRPr/>
            </a:p>
          </p:txBody>
        </p:sp>
        <p:sp>
          <p:nvSpPr>
            <p:cNvPr id="379" name="Google Shape;379;p48"/>
            <p:cNvSpPr/>
            <p:nvPr/>
          </p:nvSpPr>
          <p:spPr>
            <a:xfrm>
              <a:off x="3670847" y="1264607"/>
              <a:ext cx="1958102" cy="1958102"/>
            </a:xfrm>
            <a:prstGeom prst="ellipse">
              <a:avLst/>
            </a:prstGeom>
            <a:solidFill>
              <a:srgbClr val="4372C3">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8"/>
            <p:cNvSpPr txBox="1"/>
            <p:nvPr/>
          </p:nvSpPr>
          <p:spPr>
            <a:xfrm>
              <a:off x="4269700" y="1770450"/>
              <a:ext cx="1174861" cy="107695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400"/>
                <a:buFont typeface="Calibri"/>
                <a:buNone/>
              </a:pPr>
              <a:r>
                <a:rPr lang="en" sz="2400">
                  <a:solidFill>
                    <a:schemeClr val="dk1"/>
                  </a:solidFill>
                  <a:latin typeface="Calibri"/>
                  <a:ea typeface="Calibri"/>
                  <a:cs typeface="Calibri"/>
                  <a:sym typeface="Calibri"/>
                </a:rPr>
                <a:t>attention</a:t>
              </a:r>
              <a:endParaRPr/>
            </a:p>
          </p:txBody>
        </p:sp>
        <p:sp>
          <p:nvSpPr>
            <p:cNvPr id="381" name="Google Shape;381;p48"/>
            <p:cNvSpPr/>
            <p:nvPr/>
          </p:nvSpPr>
          <p:spPr>
            <a:xfrm>
              <a:off x="2257750" y="1264607"/>
              <a:ext cx="1958102" cy="1958102"/>
            </a:xfrm>
            <a:prstGeom prst="ellipse">
              <a:avLst/>
            </a:prstGeom>
            <a:solidFill>
              <a:srgbClr val="4372C3">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8"/>
            <p:cNvSpPr txBox="1"/>
            <p:nvPr/>
          </p:nvSpPr>
          <p:spPr>
            <a:xfrm>
              <a:off x="2442138" y="1770450"/>
              <a:ext cx="1174861" cy="107695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400"/>
                <a:buFont typeface="Calibri"/>
                <a:buNone/>
              </a:pPr>
              <a:r>
                <a:rPr lang="en" sz="2400">
                  <a:solidFill>
                    <a:schemeClr val="dk1"/>
                  </a:solidFill>
                  <a:latin typeface="Calibri"/>
                  <a:ea typeface="Calibri"/>
                  <a:cs typeface="Calibri"/>
                  <a:sym typeface="Calibri"/>
                </a:rPr>
                <a:t>anxiety</a:t>
              </a:r>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7"/>
        <p:cNvGrpSpPr/>
        <p:nvPr/>
      </p:nvGrpSpPr>
      <p:grpSpPr>
        <a:xfrm>
          <a:off x="0" y="0"/>
          <a:ext cx="0" cy="0"/>
          <a:chOff x="0" y="0"/>
          <a:chExt cx="0" cy="0"/>
        </a:xfrm>
      </p:grpSpPr>
      <p:sp>
        <p:nvSpPr>
          <p:cNvPr id="388" name="Google Shape;388;p49"/>
          <p:cNvSpPr/>
          <p:nvPr/>
        </p:nvSpPr>
        <p:spPr>
          <a:xfrm>
            <a:off x="0" y="0"/>
            <a:ext cx="9141714"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9" name="Google Shape;389;p49"/>
          <p:cNvSpPr/>
          <p:nvPr/>
        </p:nvSpPr>
        <p:spPr>
          <a:xfrm flipH="1">
            <a:off x="390858" y="683337"/>
            <a:ext cx="515815" cy="4283224"/>
          </a:xfrm>
          <a:custGeom>
            <a:avLst/>
            <a:gdLst/>
            <a:ahLst/>
            <a:cxnLst/>
            <a:rect l="l" t="t" r="r" b="b"/>
            <a:pathLst>
              <a:path w="414" h="2447" extrusionOk="0">
                <a:moveTo>
                  <a:pt x="414" y="2447"/>
                </a:moveTo>
                <a:lnTo>
                  <a:pt x="0" y="2247"/>
                </a:lnTo>
                <a:lnTo>
                  <a:pt x="0" y="0"/>
                </a:lnTo>
                <a:lnTo>
                  <a:pt x="414" y="200"/>
                </a:lnTo>
                <a:lnTo>
                  <a:pt x="414" y="2447"/>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0" name="Google Shape;390;p49"/>
          <p:cNvSpPr/>
          <p:nvPr/>
        </p:nvSpPr>
        <p:spPr>
          <a:xfrm flipH="1">
            <a:off x="0" y="1027826"/>
            <a:ext cx="395419" cy="3938735"/>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1" name="Google Shape;391;p49"/>
          <p:cNvSpPr/>
          <p:nvPr/>
        </p:nvSpPr>
        <p:spPr>
          <a:xfrm flipH="1">
            <a:off x="600123" y="482600"/>
            <a:ext cx="307028" cy="4141061"/>
          </a:xfrm>
          <a:custGeom>
            <a:avLst/>
            <a:gdLst/>
            <a:ahLst/>
            <a:cxnLst/>
            <a:rect l="l" t="t" r="r" b="b"/>
            <a:pathLst>
              <a:path w="209" h="2358" extrusionOk="0">
                <a:moveTo>
                  <a:pt x="209" y="2246"/>
                </a:moveTo>
                <a:lnTo>
                  <a:pt x="0" y="2358"/>
                </a:lnTo>
                <a:lnTo>
                  <a:pt x="0" y="111"/>
                </a:lnTo>
                <a:lnTo>
                  <a:pt x="209" y="0"/>
                </a:lnTo>
                <a:lnTo>
                  <a:pt x="209" y="2246"/>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2" name="Google Shape;392;p49"/>
          <p:cNvSpPr/>
          <p:nvPr/>
        </p:nvSpPr>
        <p:spPr>
          <a:xfrm>
            <a:off x="596646" y="483287"/>
            <a:ext cx="8050541" cy="393873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3" name="Google Shape;393;p49"/>
          <p:cNvSpPr txBox="1">
            <a:spLocks noGrp="1"/>
          </p:cNvSpPr>
          <p:nvPr>
            <p:ph type="title"/>
          </p:nvPr>
        </p:nvSpPr>
        <p:spPr>
          <a:xfrm>
            <a:off x="1177841" y="838507"/>
            <a:ext cx="3145681" cy="238527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4700"/>
              <a:buFont typeface="Calibri"/>
              <a:buNone/>
            </a:pPr>
            <a:r>
              <a:rPr lang="en" sz="4700">
                <a:solidFill>
                  <a:srgbClr val="FFFFFF"/>
                </a:solidFill>
                <a:latin typeface="Calibri"/>
                <a:ea typeface="Calibri"/>
                <a:cs typeface="Calibri"/>
                <a:sym typeface="Calibri"/>
              </a:rPr>
              <a:t>How about memory?</a:t>
            </a:r>
            <a:endParaRPr/>
          </a:p>
        </p:txBody>
      </p:sp>
      <p:pic>
        <p:nvPicPr>
          <p:cNvPr id="394" name="Google Shape;394;p49" descr="Diagram, venn diagram&#10;&#10;Description automatically generated"/>
          <p:cNvPicPr preferRelativeResize="0"/>
          <p:nvPr/>
        </p:nvPicPr>
        <p:blipFill rotWithShape="1">
          <a:blip r:embed="rId3">
            <a:alphaModFix/>
          </a:blip>
          <a:srcRect/>
          <a:stretch/>
        </p:blipFill>
        <p:spPr>
          <a:xfrm>
            <a:off x="4813300" y="1360484"/>
            <a:ext cx="2615896" cy="219081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9"/>
        <p:cNvGrpSpPr/>
        <p:nvPr/>
      </p:nvGrpSpPr>
      <p:grpSpPr>
        <a:xfrm>
          <a:off x="0" y="0"/>
          <a:ext cx="0" cy="0"/>
          <a:chOff x="0" y="0"/>
          <a:chExt cx="0" cy="0"/>
        </a:xfrm>
      </p:grpSpPr>
      <p:sp>
        <p:nvSpPr>
          <p:cNvPr id="400" name="Google Shape;400;p50"/>
          <p:cNvSpPr/>
          <p:nvPr/>
        </p:nvSpPr>
        <p:spPr>
          <a:xfrm>
            <a:off x="0" y="0"/>
            <a:ext cx="9141714"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1" name="Google Shape;401;p50"/>
          <p:cNvSpPr/>
          <p:nvPr/>
        </p:nvSpPr>
        <p:spPr>
          <a:xfrm>
            <a:off x="307282" y="628308"/>
            <a:ext cx="302419" cy="1008126"/>
          </a:xfrm>
          <a:custGeom>
            <a:avLst/>
            <a:gdLst/>
            <a:ahLst/>
            <a:cxnLst/>
            <a:rect l="l" t="t" r="r" b="b"/>
            <a:pathLst>
              <a:path w="254" h="1109" extrusionOk="0">
                <a:moveTo>
                  <a:pt x="254" y="987"/>
                </a:moveTo>
                <a:lnTo>
                  <a:pt x="0" y="1109"/>
                </a:lnTo>
                <a:lnTo>
                  <a:pt x="0" y="119"/>
                </a:lnTo>
                <a:lnTo>
                  <a:pt x="254" y="0"/>
                </a:lnTo>
                <a:lnTo>
                  <a:pt x="254" y="987"/>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2" name="Google Shape;402;p50"/>
          <p:cNvSpPr/>
          <p:nvPr/>
        </p:nvSpPr>
        <p:spPr>
          <a:xfrm>
            <a:off x="483495" y="480671"/>
            <a:ext cx="126206" cy="1008126"/>
          </a:xfrm>
          <a:custGeom>
            <a:avLst/>
            <a:gdLst/>
            <a:ahLst/>
            <a:cxnLst/>
            <a:rect l="l" t="t" r="r" b="b"/>
            <a:pathLst>
              <a:path w="106" h="1114" extrusionOk="0">
                <a:moveTo>
                  <a:pt x="106" y="1114"/>
                </a:moveTo>
                <a:lnTo>
                  <a:pt x="0" y="1005"/>
                </a:lnTo>
                <a:lnTo>
                  <a:pt x="0" y="0"/>
                </a:lnTo>
                <a:lnTo>
                  <a:pt x="106" y="110"/>
                </a:lnTo>
                <a:lnTo>
                  <a:pt x="106" y="1114"/>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3" name="Google Shape;403;p50"/>
          <p:cNvSpPr/>
          <p:nvPr/>
        </p:nvSpPr>
        <p:spPr>
          <a:xfrm>
            <a:off x="483041" y="476786"/>
            <a:ext cx="8658673" cy="884682"/>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4" name="Google Shape;404;p50"/>
          <p:cNvSpPr txBox="1">
            <a:spLocks noGrp="1"/>
          </p:cNvSpPr>
          <p:nvPr>
            <p:ph type="title"/>
          </p:nvPr>
        </p:nvSpPr>
        <p:spPr>
          <a:xfrm>
            <a:off x="785460" y="591671"/>
            <a:ext cx="7729890" cy="66054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500"/>
              <a:buFont typeface="Calibri"/>
              <a:buNone/>
            </a:pPr>
            <a:r>
              <a:rPr lang="en" sz="3500">
                <a:solidFill>
                  <a:srgbClr val="FFFFFF"/>
                </a:solidFill>
              </a:rPr>
              <a:t>Research into memory</a:t>
            </a:r>
            <a:endParaRPr/>
          </a:p>
        </p:txBody>
      </p:sp>
      <p:grpSp>
        <p:nvGrpSpPr>
          <p:cNvPr id="405" name="Google Shape;405;p50"/>
          <p:cNvGrpSpPr/>
          <p:nvPr/>
        </p:nvGrpSpPr>
        <p:grpSpPr>
          <a:xfrm>
            <a:off x="786384" y="2523648"/>
            <a:ext cx="7569992" cy="1261665"/>
            <a:chOff x="924" y="1175200"/>
            <a:chExt cx="7569992" cy="1682220"/>
          </a:xfrm>
        </p:grpSpPr>
        <p:sp>
          <p:nvSpPr>
            <p:cNvPr id="406" name="Google Shape;406;p50"/>
            <p:cNvSpPr/>
            <p:nvPr/>
          </p:nvSpPr>
          <p:spPr>
            <a:xfrm>
              <a:off x="924" y="1175200"/>
              <a:ext cx="3364441" cy="1682220"/>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0"/>
            <p:cNvSpPr txBox="1"/>
            <p:nvPr/>
          </p:nvSpPr>
          <p:spPr>
            <a:xfrm>
              <a:off x="50195" y="1224471"/>
              <a:ext cx="3265899" cy="1583678"/>
            </a:xfrm>
            <a:prstGeom prst="rect">
              <a:avLst/>
            </a:prstGeom>
            <a:noFill/>
            <a:ln>
              <a:noFill/>
            </a:ln>
          </p:spPr>
          <p:txBody>
            <a:bodyPr spcFirstLastPara="1" wrap="square" lIns="64750" tIns="43175" rIns="64750" bIns="43175" anchor="ctr" anchorCtr="0">
              <a:noAutofit/>
            </a:bodyPr>
            <a:lstStyle/>
            <a:p>
              <a:pPr marL="0" marR="0" lvl="0" indent="0" algn="ctr" rtl="0">
                <a:lnSpc>
                  <a:spcPct val="90000"/>
                </a:lnSpc>
                <a:spcBef>
                  <a:spcPts val="0"/>
                </a:spcBef>
                <a:spcAft>
                  <a:spcPts val="0"/>
                </a:spcAft>
                <a:buClr>
                  <a:schemeClr val="lt1"/>
                </a:buClr>
                <a:buSzPts val="3400"/>
                <a:buFont typeface="Calibri"/>
                <a:buNone/>
              </a:pPr>
              <a:r>
                <a:rPr lang="en" sz="3400">
                  <a:solidFill>
                    <a:schemeClr val="lt1"/>
                  </a:solidFill>
                  <a:latin typeface="Calibri"/>
                  <a:ea typeface="Calibri"/>
                  <a:cs typeface="Calibri"/>
                  <a:sym typeface="Calibri"/>
                </a:rPr>
                <a:t>Images are easier to remember than words. </a:t>
              </a:r>
              <a:endParaRPr/>
            </a:p>
          </p:txBody>
        </p:sp>
        <p:sp>
          <p:nvSpPr>
            <p:cNvPr id="408" name="Google Shape;408;p50"/>
            <p:cNvSpPr/>
            <p:nvPr/>
          </p:nvSpPr>
          <p:spPr>
            <a:xfrm>
              <a:off x="4206475" y="1175200"/>
              <a:ext cx="3364441" cy="1682220"/>
            </a:xfrm>
            <a:prstGeom prst="roundRect">
              <a:avLst>
                <a:gd name="adj" fmla="val 10000"/>
              </a:avLst>
            </a:prstGeom>
            <a:solidFill>
              <a:srgbClr val="A4A4A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0"/>
            <p:cNvSpPr txBox="1"/>
            <p:nvPr/>
          </p:nvSpPr>
          <p:spPr>
            <a:xfrm>
              <a:off x="4255746" y="1224471"/>
              <a:ext cx="3265899" cy="1583678"/>
            </a:xfrm>
            <a:prstGeom prst="rect">
              <a:avLst/>
            </a:prstGeom>
            <a:noFill/>
            <a:ln>
              <a:noFill/>
            </a:ln>
          </p:spPr>
          <p:txBody>
            <a:bodyPr spcFirstLastPara="1" wrap="square" lIns="64750" tIns="43175" rIns="64750" bIns="43175" anchor="ctr" anchorCtr="0">
              <a:noAutofit/>
            </a:bodyPr>
            <a:lstStyle/>
            <a:p>
              <a:pPr marL="0" marR="0" lvl="0" indent="0" algn="ctr" rtl="0">
                <a:lnSpc>
                  <a:spcPct val="90000"/>
                </a:lnSpc>
                <a:spcBef>
                  <a:spcPts val="0"/>
                </a:spcBef>
                <a:spcAft>
                  <a:spcPts val="0"/>
                </a:spcAft>
                <a:buClr>
                  <a:schemeClr val="lt1"/>
                </a:buClr>
                <a:buSzPts val="3400"/>
                <a:buFont typeface="Calibri"/>
                <a:buNone/>
              </a:pPr>
              <a:r>
                <a:rPr lang="en" sz="3400">
                  <a:solidFill>
                    <a:schemeClr val="lt1"/>
                  </a:solidFill>
                  <a:latin typeface="Calibri"/>
                  <a:ea typeface="Calibri"/>
                  <a:cs typeface="Calibri"/>
                  <a:sym typeface="Calibri"/>
                </a:rPr>
                <a:t>“Memory Hooks” </a:t>
              </a: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4"/>
        <p:cNvGrpSpPr/>
        <p:nvPr/>
      </p:nvGrpSpPr>
      <p:grpSpPr>
        <a:xfrm>
          <a:off x="0" y="0"/>
          <a:ext cx="0" cy="0"/>
          <a:chOff x="0" y="0"/>
          <a:chExt cx="0" cy="0"/>
        </a:xfrm>
      </p:grpSpPr>
      <p:sp>
        <p:nvSpPr>
          <p:cNvPr id="415" name="Google Shape;415;p51"/>
          <p:cNvSpPr/>
          <p:nvPr/>
        </p:nvSpPr>
        <p:spPr>
          <a:xfrm>
            <a:off x="0" y="0"/>
            <a:ext cx="9141714"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16" name="Google Shape;416;p51"/>
          <p:cNvGrpSpPr/>
          <p:nvPr/>
        </p:nvGrpSpPr>
        <p:grpSpPr>
          <a:xfrm>
            <a:off x="307282" y="476786"/>
            <a:ext cx="8356656" cy="1861602"/>
            <a:chOff x="409710" y="635715"/>
            <a:chExt cx="11142208" cy="2482136"/>
          </a:xfrm>
        </p:grpSpPr>
        <p:sp>
          <p:nvSpPr>
            <p:cNvPr id="417" name="Google Shape;417;p51"/>
            <p:cNvSpPr/>
            <p:nvPr/>
          </p:nvSpPr>
          <p:spPr>
            <a:xfrm>
              <a:off x="11223203" y="635716"/>
              <a:ext cx="328612" cy="1742360"/>
            </a:xfrm>
            <a:custGeom>
              <a:avLst/>
              <a:gdLst/>
              <a:ahLst/>
              <a:cxnLst/>
              <a:rect l="l" t="t" r="r" b="b"/>
              <a:pathLst>
                <a:path w="207" h="1114" extrusionOk="0">
                  <a:moveTo>
                    <a:pt x="207" y="987"/>
                  </a:moveTo>
                  <a:lnTo>
                    <a:pt x="0" y="1114"/>
                  </a:lnTo>
                  <a:lnTo>
                    <a:pt x="0" y="127"/>
                  </a:lnTo>
                  <a:lnTo>
                    <a:pt x="207" y="0"/>
                  </a:lnTo>
                  <a:lnTo>
                    <a:pt x="207" y="987"/>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8" name="Google Shape;418;p51"/>
            <p:cNvSpPr/>
            <p:nvPr/>
          </p:nvSpPr>
          <p:spPr>
            <a:xfrm>
              <a:off x="409710" y="1022350"/>
              <a:ext cx="709612" cy="2095501"/>
            </a:xfrm>
            <a:custGeom>
              <a:avLst/>
              <a:gdLst/>
              <a:ahLst/>
              <a:cxnLst/>
              <a:rect l="l" t="t" r="r" b="b"/>
              <a:pathLst>
                <a:path w="447" h="1363" extrusionOk="0">
                  <a:moveTo>
                    <a:pt x="447" y="1363"/>
                  </a:moveTo>
                  <a:lnTo>
                    <a:pt x="0" y="987"/>
                  </a:lnTo>
                  <a:lnTo>
                    <a:pt x="0" y="0"/>
                  </a:lnTo>
                  <a:lnTo>
                    <a:pt x="447" y="376"/>
                  </a:lnTo>
                  <a:lnTo>
                    <a:pt x="447" y="1363"/>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9" name="Google Shape;419;p51"/>
            <p:cNvSpPr/>
            <p:nvPr/>
          </p:nvSpPr>
          <p:spPr>
            <a:xfrm>
              <a:off x="409710" y="837744"/>
              <a:ext cx="403225" cy="1705431"/>
            </a:xfrm>
            <a:custGeom>
              <a:avLst/>
              <a:gdLst/>
              <a:ahLst/>
              <a:cxnLst/>
              <a:rect l="l" t="t" r="r" b="b"/>
              <a:pathLst>
                <a:path w="254" h="1109" extrusionOk="0">
                  <a:moveTo>
                    <a:pt x="254" y="987"/>
                  </a:moveTo>
                  <a:lnTo>
                    <a:pt x="0" y="1109"/>
                  </a:lnTo>
                  <a:lnTo>
                    <a:pt x="0" y="119"/>
                  </a:lnTo>
                  <a:lnTo>
                    <a:pt x="254" y="0"/>
                  </a:lnTo>
                  <a:lnTo>
                    <a:pt x="254" y="987"/>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0" name="Google Shape;420;p51"/>
            <p:cNvSpPr/>
            <p:nvPr/>
          </p:nvSpPr>
          <p:spPr>
            <a:xfrm>
              <a:off x="644660" y="640894"/>
              <a:ext cx="168275" cy="1713195"/>
            </a:xfrm>
            <a:custGeom>
              <a:avLst/>
              <a:gdLst/>
              <a:ahLst/>
              <a:cxnLst/>
              <a:rect l="l" t="t" r="r" b="b"/>
              <a:pathLst>
                <a:path w="106" h="1114" extrusionOk="0">
                  <a:moveTo>
                    <a:pt x="106" y="1114"/>
                  </a:moveTo>
                  <a:lnTo>
                    <a:pt x="0" y="1005"/>
                  </a:lnTo>
                  <a:lnTo>
                    <a:pt x="0" y="0"/>
                  </a:lnTo>
                  <a:lnTo>
                    <a:pt x="106" y="110"/>
                  </a:lnTo>
                  <a:lnTo>
                    <a:pt x="106" y="1114"/>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1" name="Google Shape;421;p51"/>
            <p:cNvSpPr/>
            <p:nvPr/>
          </p:nvSpPr>
          <p:spPr>
            <a:xfrm>
              <a:off x="644055" y="635715"/>
              <a:ext cx="10907863" cy="1541457"/>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22" name="Google Shape;422;p51"/>
          <p:cNvSpPr txBox="1">
            <a:spLocks noGrp="1"/>
          </p:cNvSpPr>
          <p:nvPr>
            <p:ph type="title"/>
          </p:nvPr>
        </p:nvSpPr>
        <p:spPr>
          <a:xfrm>
            <a:off x="785460" y="569854"/>
            <a:ext cx="772989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500"/>
              <a:buFont typeface="Calibri"/>
              <a:buNone/>
            </a:pPr>
            <a:r>
              <a:rPr lang="en" sz="3500">
                <a:solidFill>
                  <a:srgbClr val="FFFFFF"/>
                </a:solidFill>
              </a:rPr>
              <a:t>From the memory literature </a:t>
            </a:r>
            <a:endParaRPr/>
          </a:p>
        </p:txBody>
      </p:sp>
      <p:pic>
        <p:nvPicPr>
          <p:cNvPr id="423" name="Google Shape;423;p51" descr="Stratovolcano"/>
          <p:cNvPicPr preferRelativeResize="0"/>
          <p:nvPr/>
        </p:nvPicPr>
        <p:blipFill rotWithShape="1">
          <a:blip r:embed="rId3">
            <a:alphaModFix/>
          </a:blip>
          <a:srcRect l="10871" r="23969" b="-1"/>
          <a:stretch/>
        </p:blipFill>
        <p:spPr>
          <a:xfrm>
            <a:off x="4574169" y="1869282"/>
            <a:ext cx="3601803" cy="2672529"/>
          </a:xfrm>
          <a:prstGeom prst="rect">
            <a:avLst/>
          </a:prstGeom>
          <a:noFill/>
          <a:ln>
            <a:noFill/>
          </a:ln>
        </p:spPr>
      </p:pic>
      <p:sp>
        <p:nvSpPr>
          <p:cNvPr id="424" name="Google Shape;424;p51"/>
          <p:cNvSpPr txBox="1">
            <a:spLocks noGrp="1"/>
          </p:cNvSpPr>
          <p:nvPr>
            <p:ph type="body" idx="1"/>
          </p:nvPr>
        </p:nvSpPr>
        <p:spPr>
          <a:xfrm>
            <a:off x="6359846" y="7335549"/>
            <a:ext cx="14418522" cy="407874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p>
        </p:txBody>
      </p:sp>
      <p:sp>
        <p:nvSpPr>
          <p:cNvPr id="425" name="Google Shape;425;p51"/>
          <p:cNvSpPr/>
          <p:nvPr/>
        </p:nvSpPr>
        <p:spPr>
          <a:xfrm>
            <a:off x="7168750" y="-829061"/>
            <a:ext cx="16978430" cy="628057"/>
          </a:xfrm>
          <a:prstGeom prst="rect">
            <a:avLst/>
          </a:prstGeom>
          <a:solidFill>
            <a:srgbClr val="FFFFFF"/>
          </a:solidFill>
          <a:ln>
            <a:noFill/>
          </a:ln>
        </p:spPr>
        <p:txBody>
          <a:bodyPr spcFirstLastPara="1" wrap="square" lIns="95200" tIns="34275" rIns="68575" bIns="34275" anchor="ctr" anchorCtr="0">
            <a:noAutofit/>
          </a:bodyPr>
          <a:lstStyle/>
          <a:p>
            <a:pPr marL="0" marR="0" lvl="0" indent="0" algn="l" rtl="0">
              <a:spcBef>
                <a:spcPts val="0"/>
              </a:spcBef>
              <a:spcAft>
                <a:spcPts val="0"/>
              </a:spcAft>
              <a:buNone/>
            </a:pPr>
            <a:br>
              <a:rPr lang="en" sz="900">
                <a:solidFill>
                  <a:srgbClr val="333333"/>
                </a:solidFill>
                <a:latin typeface="Helvetica Neue"/>
                <a:ea typeface="Helvetica Neue"/>
                <a:cs typeface="Helvetica Neue"/>
                <a:sym typeface="Helvetica Neue"/>
              </a:rPr>
            </a:br>
            <a:r>
              <a:rPr lang="en" sz="975" b="1">
                <a:solidFill>
                  <a:srgbClr val="375C89"/>
                </a:solidFill>
                <a:latin typeface="Helvetica Neue"/>
                <a:ea typeface="Helvetica Neue"/>
                <a:cs typeface="Helvetica Neue"/>
                <a:sym typeface="Helvetica Neue"/>
              </a:rPr>
              <a:t>My stratovolcano visualization</a:t>
            </a:r>
            <a:endParaRPr sz="750">
              <a:solidFill>
                <a:schemeClr val="dk1"/>
              </a:solidFill>
              <a:latin typeface="Calibri"/>
              <a:ea typeface="Calibri"/>
              <a:cs typeface="Calibri"/>
              <a:sym typeface="Calibri"/>
            </a:endParaRPr>
          </a:p>
          <a:p>
            <a:pPr marL="0" marR="0" lvl="0" indent="0" algn="l" rtl="0">
              <a:spcBef>
                <a:spcPts val="450"/>
              </a:spcBef>
              <a:spcAft>
                <a:spcPts val="0"/>
              </a:spcAft>
              <a:buNone/>
            </a:pPr>
            <a:br>
              <a:rPr lang="en" sz="1350">
                <a:solidFill>
                  <a:schemeClr val="dk1"/>
                </a:solidFill>
                <a:latin typeface="Arial"/>
                <a:ea typeface="Arial"/>
                <a:cs typeface="Arial"/>
                <a:sym typeface="Arial"/>
              </a:rPr>
            </a:br>
            <a:endParaRPr sz="1350">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2"/>
          <p:cNvSpPr txBox="1">
            <a:spLocks noGrp="1"/>
          </p:cNvSpPr>
          <p:nvPr>
            <p:ph type="body" idx="1"/>
          </p:nvPr>
        </p:nvSpPr>
        <p:spPr>
          <a:xfrm>
            <a:off x="742950" y="2207419"/>
            <a:ext cx="7886700" cy="32634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431" name="Google Shape;431;p52" descr="blue bear"/>
          <p:cNvPicPr preferRelativeResize="0"/>
          <p:nvPr/>
        </p:nvPicPr>
        <p:blipFill rotWithShape="1">
          <a:blip r:embed="rId3">
            <a:alphaModFix/>
          </a:blip>
          <a:srcRect/>
          <a:stretch/>
        </p:blipFill>
        <p:spPr>
          <a:xfrm>
            <a:off x="2928173" y="1805263"/>
            <a:ext cx="2098095" cy="2098095"/>
          </a:xfrm>
          <a:prstGeom prst="rect">
            <a:avLst/>
          </a:prstGeom>
          <a:noFill/>
          <a:ln>
            <a:noFill/>
          </a:ln>
        </p:spPr>
      </p:pic>
      <p:sp>
        <p:nvSpPr>
          <p:cNvPr id="432" name="Google Shape;432;p52"/>
          <p:cNvSpPr/>
          <p:nvPr/>
        </p:nvSpPr>
        <p:spPr>
          <a:xfrm>
            <a:off x="1" y="-227011"/>
            <a:ext cx="3004669" cy="1739900"/>
          </a:xfrm>
          <a:prstGeom prst="rect">
            <a:avLst/>
          </a:pr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br>
              <a:rPr lang="en" sz="900">
                <a:solidFill>
                  <a:srgbClr val="333333"/>
                </a:solidFill>
                <a:latin typeface="Helvetica Neue"/>
                <a:ea typeface="Helvetica Neue"/>
                <a:cs typeface="Helvetica Neue"/>
                <a:sym typeface="Helvetica Neue"/>
              </a:rPr>
            </a:br>
            <a:endParaRPr sz="750">
              <a:solidFill>
                <a:schemeClr val="dk1"/>
              </a:solidFill>
              <a:latin typeface="Arial"/>
              <a:ea typeface="Arial"/>
              <a:cs typeface="Arial"/>
              <a:sym typeface="Arial"/>
            </a:endParaRPr>
          </a:p>
          <a:p>
            <a:pPr marL="0" marR="0" lvl="0" indent="0" algn="l" rtl="0">
              <a:spcBef>
                <a:spcPts val="0"/>
              </a:spcBef>
              <a:spcAft>
                <a:spcPts val="0"/>
              </a:spcAft>
              <a:buNone/>
            </a:pPr>
            <a:r>
              <a:rPr lang="en" sz="900">
                <a:solidFill>
                  <a:srgbClr val="333333"/>
                </a:solidFill>
                <a:latin typeface="Helvetica Neue"/>
                <a:ea typeface="Helvetica Neue"/>
                <a:cs typeface="Helvetica Neue"/>
                <a:sym typeface="Helvetica Neue"/>
              </a:rPr>
              <a:t> </a:t>
            </a:r>
            <a:endParaRPr sz="750">
              <a:solidFill>
                <a:schemeClr val="dk1"/>
              </a:solidFill>
              <a:latin typeface="Arial"/>
              <a:ea typeface="Arial"/>
              <a:cs typeface="Arial"/>
              <a:sym typeface="Arial"/>
            </a:endParaRPr>
          </a:p>
          <a:p>
            <a:pPr marL="0" marR="0" lvl="0" indent="0" algn="l" rtl="0">
              <a:spcBef>
                <a:spcPts val="0"/>
              </a:spcBef>
              <a:spcAft>
                <a:spcPts val="0"/>
              </a:spcAft>
              <a:buNone/>
            </a:pPr>
            <a:r>
              <a:rPr lang="en" sz="900">
                <a:solidFill>
                  <a:srgbClr val="333333"/>
                </a:solidFill>
                <a:latin typeface="Helvetica Neue"/>
                <a:ea typeface="Helvetica Neue"/>
                <a:cs typeface="Helvetica Neue"/>
                <a:sym typeface="Helvetica Neue"/>
              </a:rPr>
              <a:t>  </a:t>
            </a:r>
            <a:r>
              <a:rPr lang="en" sz="9000">
                <a:solidFill>
                  <a:srgbClr val="333333"/>
                </a:solidFill>
                <a:latin typeface="Helvetica Neue"/>
                <a:ea typeface="Helvetica Neue"/>
                <a:cs typeface="Helvetica Neue"/>
                <a:sym typeface="Helvetica Neue"/>
              </a:rPr>
              <a:t>     </a:t>
            </a:r>
            <a:br>
              <a:rPr lang="en" sz="900">
                <a:solidFill>
                  <a:srgbClr val="333333"/>
                </a:solidFill>
                <a:latin typeface="Helvetica Neue"/>
                <a:ea typeface="Helvetica Neue"/>
                <a:cs typeface="Helvetica Neue"/>
                <a:sym typeface="Helvetica Neue"/>
              </a:rPr>
            </a:br>
            <a:endParaRPr sz="750">
              <a:solidFill>
                <a:schemeClr val="dk1"/>
              </a:solidFill>
              <a:latin typeface="Arial"/>
              <a:ea typeface="Arial"/>
              <a:cs typeface="Arial"/>
              <a:sym typeface="Arial"/>
            </a:endParaRPr>
          </a:p>
          <a:p>
            <a:pPr marL="0" marR="0" lvl="0" indent="0" algn="l" rtl="0">
              <a:spcBef>
                <a:spcPts val="0"/>
              </a:spcBef>
              <a:spcAft>
                <a:spcPts val="0"/>
              </a:spcAft>
              <a:buNone/>
            </a:pPr>
            <a:br>
              <a:rPr lang="en" sz="1750">
                <a:solidFill>
                  <a:schemeClr val="dk1"/>
                </a:solidFill>
                <a:latin typeface="Arial"/>
                <a:ea typeface="Arial"/>
                <a:cs typeface="Arial"/>
                <a:sym typeface="Arial"/>
              </a:rPr>
            </a:br>
            <a:r>
              <a:rPr lang="en" sz="1675" b="1" i="1">
                <a:solidFill>
                  <a:srgbClr val="375C89"/>
                </a:solidFill>
                <a:latin typeface="Helvetica Neue"/>
                <a:ea typeface="Helvetica Neue"/>
                <a:cs typeface="Helvetica Neue"/>
                <a:sym typeface="Helvetica Neue"/>
              </a:rPr>
              <a:t>Blue bear</a:t>
            </a:r>
            <a:r>
              <a:rPr lang="en" sz="1675" b="1">
                <a:solidFill>
                  <a:srgbClr val="375C89"/>
                </a:solidFill>
                <a:latin typeface="Helvetica Neue"/>
                <a:ea typeface="Helvetica Neue"/>
                <a:cs typeface="Helvetica Neue"/>
                <a:sym typeface="Helvetica Neue"/>
              </a:rPr>
              <a:t> works as a memory hook for "blueberries"</a:t>
            </a:r>
            <a:endParaRPr sz="2050">
              <a:solidFill>
                <a:schemeClr val="dk1"/>
              </a:solidFill>
              <a:latin typeface="Arial"/>
              <a:ea typeface="Arial"/>
              <a:cs typeface="Arial"/>
              <a:sym typeface="Arial"/>
            </a:endParaRPr>
          </a:p>
        </p:txBody>
      </p:sp>
      <p:pic>
        <p:nvPicPr>
          <p:cNvPr id="433" name="Google Shape;433;p52" descr="blueberries"/>
          <p:cNvPicPr preferRelativeResize="0"/>
          <p:nvPr/>
        </p:nvPicPr>
        <p:blipFill rotWithShape="1">
          <a:blip r:embed="rId4">
            <a:alphaModFix/>
          </a:blip>
          <a:srcRect/>
          <a:stretch/>
        </p:blipFill>
        <p:spPr>
          <a:xfrm>
            <a:off x="1130485" y="2610750"/>
            <a:ext cx="1014412" cy="107156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8"/>
        <p:cNvGrpSpPr/>
        <p:nvPr/>
      </p:nvGrpSpPr>
      <p:grpSpPr>
        <a:xfrm>
          <a:off x="0" y="0"/>
          <a:ext cx="0" cy="0"/>
          <a:chOff x="0" y="0"/>
          <a:chExt cx="0" cy="0"/>
        </a:xfrm>
      </p:grpSpPr>
      <p:sp>
        <p:nvSpPr>
          <p:cNvPr id="439" name="Google Shape;439;p53"/>
          <p:cNvSpPr/>
          <p:nvPr/>
        </p:nvSpPr>
        <p:spPr>
          <a:xfrm>
            <a:off x="0" y="0"/>
            <a:ext cx="9144000" cy="5561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0" name="Google Shape;440;p53"/>
          <p:cNvSpPr/>
          <p:nvPr/>
        </p:nvSpPr>
        <p:spPr>
          <a:xfrm>
            <a:off x="307282" y="766763"/>
            <a:ext cx="532209" cy="1571626"/>
          </a:xfrm>
          <a:custGeom>
            <a:avLst/>
            <a:gdLst/>
            <a:ahLst/>
            <a:cxnLst/>
            <a:rect l="l" t="t" r="r" b="b"/>
            <a:pathLst>
              <a:path w="447" h="1363" extrusionOk="0">
                <a:moveTo>
                  <a:pt x="447" y="1363"/>
                </a:moveTo>
                <a:lnTo>
                  <a:pt x="0" y="987"/>
                </a:lnTo>
                <a:lnTo>
                  <a:pt x="0" y="0"/>
                </a:lnTo>
                <a:lnTo>
                  <a:pt x="447" y="376"/>
                </a:lnTo>
                <a:lnTo>
                  <a:pt x="447" y="1363"/>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1" name="Google Shape;441;p53"/>
          <p:cNvSpPr/>
          <p:nvPr/>
        </p:nvSpPr>
        <p:spPr>
          <a:xfrm>
            <a:off x="307282" y="628308"/>
            <a:ext cx="302419" cy="1279073"/>
          </a:xfrm>
          <a:custGeom>
            <a:avLst/>
            <a:gdLst/>
            <a:ahLst/>
            <a:cxnLst/>
            <a:rect l="l" t="t" r="r" b="b"/>
            <a:pathLst>
              <a:path w="254" h="1109" extrusionOk="0">
                <a:moveTo>
                  <a:pt x="254" y="987"/>
                </a:moveTo>
                <a:lnTo>
                  <a:pt x="0" y="1109"/>
                </a:lnTo>
                <a:lnTo>
                  <a:pt x="0" y="119"/>
                </a:lnTo>
                <a:lnTo>
                  <a:pt x="254" y="0"/>
                </a:lnTo>
                <a:lnTo>
                  <a:pt x="254" y="987"/>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2" name="Google Shape;442;p53"/>
          <p:cNvSpPr/>
          <p:nvPr/>
        </p:nvSpPr>
        <p:spPr>
          <a:xfrm>
            <a:off x="483495" y="480670"/>
            <a:ext cx="126206" cy="1284896"/>
          </a:xfrm>
          <a:custGeom>
            <a:avLst/>
            <a:gdLst/>
            <a:ahLst/>
            <a:cxnLst/>
            <a:rect l="l" t="t" r="r" b="b"/>
            <a:pathLst>
              <a:path w="106" h="1114" extrusionOk="0">
                <a:moveTo>
                  <a:pt x="106" y="1114"/>
                </a:moveTo>
                <a:lnTo>
                  <a:pt x="0" y="1005"/>
                </a:lnTo>
                <a:lnTo>
                  <a:pt x="0" y="0"/>
                </a:lnTo>
                <a:lnTo>
                  <a:pt x="106" y="110"/>
                </a:lnTo>
                <a:lnTo>
                  <a:pt x="106" y="1114"/>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3" name="Google Shape;443;p53"/>
          <p:cNvSpPr/>
          <p:nvPr/>
        </p:nvSpPr>
        <p:spPr>
          <a:xfrm>
            <a:off x="8417502" y="152937"/>
            <a:ext cx="246459" cy="1306769"/>
          </a:xfrm>
          <a:custGeom>
            <a:avLst/>
            <a:gdLst/>
            <a:ahLst/>
            <a:cxnLst/>
            <a:rect l="l" t="t" r="r" b="b"/>
            <a:pathLst>
              <a:path w="207" h="1114" extrusionOk="0">
                <a:moveTo>
                  <a:pt x="207" y="987"/>
                </a:moveTo>
                <a:lnTo>
                  <a:pt x="0" y="1114"/>
                </a:lnTo>
                <a:lnTo>
                  <a:pt x="0" y="127"/>
                </a:lnTo>
                <a:lnTo>
                  <a:pt x="207" y="0"/>
                </a:lnTo>
                <a:lnTo>
                  <a:pt x="207" y="987"/>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4" name="Google Shape;444;p53"/>
          <p:cNvSpPr/>
          <p:nvPr/>
        </p:nvSpPr>
        <p:spPr>
          <a:xfrm>
            <a:off x="483041" y="476786"/>
            <a:ext cx="8180897" cy="1156093"/>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5" name="Google Shape;445;p53"/>
          <p:cNvSpPr txBox="1">
            <a:spLocks noGrp="1"/>
          </p:cNvSpPr>
          <p:nvPr>
            <p:ph type="title"/>
          </p:nvPr>
        </p:nvSpPr>
        <p:spPr>
          <a:xfrm>
            <a:off x="817342" y="238344"/>
            <a:ext cx="7698600" cy="909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500"/>
              <a:buFont typeface="Calibri"/>
              <a:buNone/>
            </a:pPr>
            <a:r>
              <a:rPr lang="en" sz="3500">
                <a:solidFill>
                  <a:srgbClr val="FFFFFF"/>
                </a:solidFill>
              </a:rPr>
              <a:t>Differential Diagnosis -  3 types</a:t>
            </a:r>
            <a:endParaRPr/>
          </a:p>
        </p:txBody>
      </p:sp>
      <p:sp>
        <p:nvSpPr>
          <p:cNvPr id="446" name="Google Shape;446;p53"/>
          <p:cNvSpPr txBox="1">
            <a:spLocks noGrp="1"/>
          </p:cNvSpPr>
          <p:nvPr>
            <p:ph type="body" idx="1"/>
          </p:nvPr>
        </p:nvSpPr>
        <p:spPr>
          <a:xfrm>
            <a:off x="1025725" y="1867825"/>
            <a:ext cx="7391700" cy="3142800"/>
          </a:xfrm>
          <a:prstGeom prst="rect">
            <a:avLst/>
          </a:prstGeom>
          <a:noFill/>
          <a:ln>
            <a:noFill/>
          </a:ln>
        </p:spPr>
        <p:txBody>
          <a:bodyPr spcFirstLastPara="1" wrap="square" lIns="91425" tIns="45700" rIns="91425" bIns="45700" anchor="ctr" anchorCtr="0">
            <a:normAutofit fontScale="92500" lnSpcReduction="20000"/>
          </a:bodyPr>
          <a:lstStyle/>
          <a:p>
            <a:pPr marL="0" lvl="0" indent="7143" algn="l" rtl="0">
              <a:lnSpc>
                <a:spcPct val="90000"/>
              </a:lnSpc>
              <a:spcBef>
                <a:spcPts val="0"/>
              </a:spcBef>
              <a:spcAft>
                <a:spcPts val="0"/>
              </a:spcAft>
              <a:buClr>
                <a:schemeClr val="dk1"/>
              </a:buClr>
              <a:buSzPct val="100000"/>
              <a:buChar char="•"/>
            </a:pPr>
            <a:r>
              <a:rPr lang="en" sz="1500">
                <a:latin typeface="Times New Roman"/>
                <a:ea typeface="Times New Roman"/>
                <a:cs typeface="Times New Roman"/>
                <a:sym typeface="Times New Roman"/>
              </a:rPr>
              <a:t>"Type 1" word finders fit the error pattern that Dr. German calls "slip of the tongue."  Error pattern 1 are kids who make semantic, lemma-related errors.  What is a "lemma-related error"?  This is a disruption in accessing the semantic features of a word.  How do we recognize these kids?  These are the kids who are</a:t>
            </a:r>
            <a:r>
              <a:rPr lang="en" sz="1500" b="1">
                <a:latin typeface="Times New Roman"/>
                <a:ea typeface="Times New Roman"/>
                <a:cs typeface="Times New Roman"/>
                <a:sym typeface="Times New Roman"/>
              </a:rPr>
              <a:t> fast but inaccurate.  </a:t>
            </a:r>
            <a:r>
              <a:rPr lang="en" sz="1500">
                <a:latin typeface="Times New Roman"/>
                <a:ea typeface="Times New Roman"/>
                <a:cs typeface="Times New Roman"/>
                <a:sym typeface="Times New Roman"/>
              </a:rPr>
              <a:t>They make a lot of revisions and substitutions of words that are in the same category or somehow related to the target word.  They may say "basketball, I mean baseball," or  "I want a hammer, I mean a nail."  We typically do not see secondary characteristics in these children (eyes to the corner of the room, fist to the thigh, palm hitting one's forehead in frustration).</a:t>
            </a:r>
            <a:endParaRPr/>
          </a:p>
          <a:p>
            <a:pPr marL="0" lvl="0" indent="7143" algn="l" rtl="0">
              <a:lnSpc>
                <a:spcPct val="90000"/>
              </a:lnSpc>
              <a:spcBef>
                <a:spcPts val="1000"/>
              </a:spcBef>
              <a:spcAft>
                <a:spcPts val="0"/>
              </a:spcAft>
              <a:buClr>
                <a:schemeClr val="dk1"/>
              </a:buClr>
              <a:buSzPct val="100000"/>
              <a:buChar char="•"/>
            </a:pPr>
            <a:r>
              <a:rPr lang="en" sz="1500">
                <a:latin typeface="Times New Roman"/>
                <a:ea typeface="Times New Roman"/>
                <a:cs typeface="Times New Roman"/>
                <a:sym typeface="Times New Roman"/>
              </a:rPr>
              <a:t>The errors we find with  Type 1 more often occur on </a:t>
            </a:r>
            <a:r>
              <a:rPr lang="en" sz="1500" b="1">
                <a:latin typeface="Times New Roman"/>
                <a:ea typeface="Times New Roman"/>
                <a:cs typeface="Times New Roman"/>
                <a:sym typeface="Times New Roman"/>
              </a:rPr>
              <a:t>frequently occurring word</a:t>
            </a:r>
            <a:r>
              <a:rPr lang="en" sz="1500">
                <a:latin typeface="Times New Roman"/>
                <a:ea typeface="Times New Roman"/>
                <a:cs typeface="Times New Roman"/>
                <a:sym typeface="Times New Roman"/>
              </a:rPr>
              <a:t>s. They are more typically familiar and shorter words and occur in "dense neighborhoods."  Dense neighborhoods are groups of words that are phonologically similar (red, bed, head or head, hid, had). These kids sometimes make mistakes retrieving compound words.   When they read aloud, they make errors in familiar words.  So when they see "dog," they may say "puppy."  Obviously, they </a:t>
            </a:r>
            <a:r>
              <a:rPr lang="en" sz="1500" i="1">
                <a:latin typeface="Times New Roman"/>
                <a:ea typeface="Times New Roman"/>
                <a:cs typeface="Times New Roman"/>
                <a:sym typeface="Times New Roman"/>
              </a:rPr>
              <a:t>read</a:t>
            </a:r>
            <a:r>
              <a:rPr lang="en" sz="1500">
                <a:latin typeface="Times New Roman"/>
                <a:ea typeface="Times New Roman"/>
                <a:cs typeface="Times New Roman"/>
                <a:sym typeface="Times New Roman"/>
              </a:rPr>
              <a:t> the word correctly if they substituted "puppy" for "dog."  It was an error in retrieval, not a reading error.</a:t>
            </a:r>
            <a:endParaRPr/>
          </a:p>
          <a:p>
            <a:pPr marL="228600" lvl="0" indent="-133350" algn="l" rtl="0">
              <a:lnSpc>
                <a:spcPct val="90000"/>
              </a:lnSpc>
              <a:spcBef>
                <a:spcPts val="1000"/>
              </a:spcBef>
              <a:spcAft>
                <a:spcPts val="0"/>
              </a:spcAft>
              <a:buClr>
                <a:schemeClr val="dk1"/>
              </a:buClr>
              <a:buSzPct val="100000"/>
              <a:buNone/>
            </a:pPr>
            <a:endParaRPr sz="15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3"/>
        <p:cNvGrpSpPr/>
        <p:nvPr/>
      </p:nvGrpSpPr>
      <p:grpSpPr>
        <a:xfrm>
          <a:off x="0" y="0"/>
          <a:ext cx="0" cy="0"/>
          <a:chOff x="0" y="0"/>
          <a:chExt cx="0" cy="0"/>
        </a:xfrm>
      </p:grpSpPr>
      <p:sp>
        <p:nvSpPr>
          <p:cNvPr id="144" name="Google Shape;144;p27"/>
          <p:cNvSpPr txBox="1">
            <a:spLocks noGrp="1"/>
          </p:cNvSpPr>
          <p:nvPr>
            <p:ph type="title"/>
          </p:nvPr>
        </p:nvSpPr>
        <p:spPr>
          <a:xfrm>
            <a:off x="785460" y="569854"/>
            <a:ext cx="772989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2700"/>
              <a:buFont typeface="Calibri"/>
              <a:buNone/>
            </a:pPr>
            <a:br>
              <a:rPr lang="en" sz="2700">
                <a:solidFill>
                  <a:srgbClr val="FFFFFF"/>
                </a:solidFill>
              </a:rPr>
            </a:br>
            <a:r>
              <a:rPr lang="en" sz="2700">
                <a:solidFill>
                  <a:srgbClr val="FFFFFF"/>
                </a:solidFill>
              </a:rPr>
              <a:t>Disclaimers</a:t>
            </a:r>
            <a:br>
              <a:rPr lang="en" sz="2700">
                <a:solidFill>
                  <a:srgbClr val="FFFFFF"/>
                </a:solidFill>
              </a:rPr>
            </a:br>
            <a:endParaRPr sz="2700">
              <a:solidFill>
                <a:srgbClr val="FFFFFF"/>
              </a:solidFill>
            </a:endParaRPr>
          </a:p>
        </p:txBody>
      </p:sp>
      <p:grpSp>
        <p:nvGrpSpPr>
          <p:cNvPr id="145" name="Google Shape;145;p27"/>
          <p:cNvGrpSpPr/>
          <p:nvPr/>
        </p:nvGrpSpPr>
        <p:grpSpPr>
          <a:xfrm>
            <a:off x="1414450" y="1564013"/>
            <a:ext cx="4507338" cy="2953502"/>
            <a:chOff x="0" y="890789"/>
            <a:chExt cx="3040158" cy="1781579"/>
          </a:xfrm>
        </p:grpSpPr>
        <p:sp>
          <p:nvSpPr>
            <p:cNvPr id="146" name="Google Shape;146;p27"/>
            <p:cNvSpPr/>
            <p:nvPr/>
          </p:nvSpPr>
          <p:spPr>
            <a:xfrm>
              <a:off x="0" y="890789"/>
              <a:ext cx="3040158" cy="1781579"/>
            </a:xfrm>
            <a:prstGeom prst="roundRect">
              <a:avLst>
                <a:gd name="adj" fmla="val 10000"/>
              </a:avLst>
            </a:prstGeom>
            <a:gradFill>
              <a:gsLst>
                <a:gs pos="0">
                  <a:srgbClr val="6EA5DA"/>
                </a:gs>
                <a:gs pos="50000">
                  <a:srgbClr val="529BDA"/>
                </a:gs>
                <a:gs pos="100000">
                  <a:srgbClr val="4188C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7"/>
            <p:cNvSpPr txBox="1"/>
            <p:nvPr/>
          </p:nvSpPr>
          <p:spPr>
            <a:xfrm>
              <a:off x="52181" y="942970"/>
              <a:ext cx="2935796" cy="1677217"/>
            </a:xfrm>
            <a:prstGeom prst="rect">
              <a:avLst/>
            </a:prstGeom>
            <a:noFill/>
            <a:ln>
              <a:noFill/>
            </a:ln>
          </p:spPr>
          <p:txBody>
            <a:bodyPr spcFirstLastPara="1" wrap="square" lIns="49525" tIns="49525" rIns="49525" bIns="49525" anchor="t" anchorCtr="0">
              <a:noAutofit/>
            </a:bodyPr>
            <a:lstStyle/>
            <a:p>
              <a:pPr marL="0" marR="0" lvl="0" indent="0" algn="l" rtl="0">
                <a:lnSpc>
                  <a:spcPct val="90000"/>
                </a:lnSpc>
                <a:spcBef>
                  <a:spcPts val="0"/>
                </a:spcBef>
                <a:spcAft>
                  <a:spcPts val="0"/>
                </a:spcAft>
                <a:buClr>
                  <a:schemeClr val="lt1"/>
                </a:buClr>
                <a:buSzPts val="1300"/>
                <a:buFont typeface="Calibri"/>
                <a:buNone/>
              </a:pPr>
              <a:r>
                <a:rPr lang="en" sz="1300" b="0" i="0" u="none" strike="noStrike" cap="none">
                  <a:solidFill>
                    <a:schemeClr val="lt1"/>
                  </a:solidFill>
                  <a:latin typeface="Calibri"/>
                  <a:ea typeface="Calibri"/>
                  <a:cs typeface="Calibri"/>
                  <a:sym typeface="Calibri"/>
                </a:rPr>
                <a:t>I am an independent contractor with Comprehensive Speech and Language Therapy, LLC, in Northfield.</a:t>
              </a:r>
              <a:endParaRPr/>
            </a:p>
            <a:p>
              <a:pPr marL="57150" marR="0" lvl="1" indent="-63500" algn="l" rtl="0">
                <a:lnSpc>
                  <a:spcPct val="90000"/>
                </a:lnSpc>
                <a:spcBef>
                  <a:spcPts val="455"/>
                </a:spcBef>
                <a:spcAft>
                  <a:spcPts val="0"/>
                </a:spcAft>
                <a:buClr>
                  <a:schemeClr val="lt1"/>
                </a:buClr>
                <a:buSzPts val="1000"/>
                <a:buFont typeface="Calibri"/>
                <a:buChar char="•"/>
              </a:pPr>
              <a:r>
                <a:rPr lang="en" sz="1000" b="0" i="0" u="none" strike="noStrike" cap="none">
                  <a:solidFill>
                    <a:schemeClr val="lt1"/>
                  </a:solidFill>
                  <a:latin typeface="Calibri"/>
                  <a:ea typeface="Calibri"/>
                  <a:cs typeface="Calibri"/>
                  <a:sym typeface="Calibri"/>
                </a:rPr>
                <a:t>I am an adjunct instructor in special education with National-Louis University in Wheeling .</a:t>
              </a:r>
              <a:endParaRPr/>
            </a:p>
            <a:p>
              <a:pPr marL="57150" marR="0" lvl="1" indent="-63500" algn="l" rtl="0">
                <a:lnSpc>
                  <a:spcPct val="90000"/>
                </a:lnSpc>
                <a:spcBef>
                  <a:spcPts val="150"/>
                </a:spcBef>
                <a:spcAft>
                  <a:spcPts val="0"/>
                </a:spcAft>
                <a:buClr>
                  <a:schemeClr val="lt1"/>
                </a:buClr>
                <a:buSzPts val="1000"/>
                <a:buFont typeface="Calibri"/>
                <a:buChar char="•"/>
              </a:pPr>
              <a:r>
                <a:rPr lang="en" sz="1000" b="0" i="0" u="none" strike="noStrike" cap="none">
                  <a:solidFill>
                    <a:schemeClr val="lt1"/>
                  </a:solidFill>
                  <a:latin typeface="Calibri"/>
                  <a:ea typeface="Calibri"/>
                  <a:cs typeface="Calibri"/>
                  <a:sym typeface="Calibri"/>
                </a:rPr>
                <a:t>Member of NSSLA, ISHA, and ASHA.   CCC-SLP</a:t>
              </a:r>
              <a:endParaRPr/>
            </a:p>
            <a:p>
              <a:pPr marL="57150" marR="0" lvl="1" indent="-63500" algn="l" rtl="0">
                <a:lnSpc>
                  <a:spcPct val="90000"/>
                </a:lnSpc>
                <a:spcBef>
                  <a:spcPts val="150"/>
                </a:spcBef>
                <a:spcAft>
                  <a:spcPts val="0"/>
                </a:spcAft>
                <a:buClr>
                  <a:schemeClr val="lt1"/>
                </a:buClr>
                <a:buSzPts val="1000"/>
                <a:buFont typeface="Calibri"/>
                <a:buChar char="•"/>
              </a:pPr>
              <a:r>
                <a:rPr lang="en" sz="1000" b="0" i="0" u="none" strike="noStrike" cap="none">
                  <a:solidFill>
                    <a:schemeClr val="lt1"/>
                  </a:solidFill>
                  <a:latin typeface="Calibri"/>
                  <a:ea typeface="Calibri"/>
                  <a:cs typeface="Calibri"/>
                  <a:sym typeface="Calibri"/>
                </a:rPr>
                <a:t>I am receiving an honorarium for tonight’s presentation.</a:t>
              </a:r>
              <a:endParaRPr/>
            </a:p>
            <a:p>
              <a:pPr marL="57150" marR="0" lvl="1" indent="-63500" algn="l" rtl="0">
                <a:lnSpc>
                  <a:spcPct val="90000"/>
                </a:lnSpc>
                <a:spcBef>
                  <a:spcPts val="150"/>
                </a:spcBef>
                <a:spcAft>
                  <a:spcPts val="0"/>
                </a:spcAft>
                <a:buClr>
                  <a:schemeClr val="lt1"/>
                </a:buClr>
                <a:buSzPts val="1000"/>
                <a:buFont typeface="Calibri"/>
                <a:buChar char="•"/>
              </a:pPr>
              <a:r>
                <a:rPr lang="en" sz="1000" b="0" i="0" u="none" strike="noStrike" cap="none">
                  <a:solidFill>
                    <a:schemeClr val="lt1"/>
                  </a:solidFill>
                  <a:latin typeface="Calibri"/>
                  <a:ea typeface="Calibri"/>
                  <a:cs typeface="Calibri"/>
                  <a:sym typeface="Calibri"/>
                </a:rPr>
                <a:t>I have no nonfinancial disclosures to report.</a:t>
              </a: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54"/>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Type I,  Slip of the tongue, continued</a:t>
            </a:r>
            <a:endParaRPr/>
          </a:p>
        </p:txBody>
      </p:sp>
      <p:sp>
        <p:nvSpPr>
          <p:cNvPr id="452" name="Google Shape;452;p54"/>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Char char="•"/>
            </a:pPr>
            <a:r>
              <a:rPr lang="en" sz="2000">
                <a:latin typeface="Times New Roman"/>
                <a:ea typeface="Times New Roman"/>
                <a:cs typeface="Times New Roman"/>
                <a:sym typeface="Times New Roman"/>
              </a:rPr>
              <a:t>Type 1 word finders might </a:t>
            </a:r>
            <a:r>
              <a:rPr lang="en" sz="2000" b="1">
                <a:latin typeface="Times New Roman"/>
                <a:ea typeface="Times New Roman"/>
                <a:cs typeface="Times New Roman"/>
                <a:sym typeface="Times New Roman"/>
              </a:rPr>
              <a:t>regularize irregular verbs</a:t>
            </a:r>
            <a:r>
              <a:rPr lang="en" sz="2000">
                <a:latin typeface="Times New Roman"/>
                <a:ea typeface="Times New Roman"/>
                <a:cs typeface="Times New Roman"/>
                <a:sym typeface="Times New Roman"/>
              </a:rPr>
              <a:t>:  he sitted, she eated.  In naming categories, they might name examplars within the category instead of giving the category name (instead of "vegetable," he might name "broccoli").  They realize they were inaccurate, and correct themselves ("broccoli, I mean vegetable." ).  The reason for this is that the words are competing within the child's lexical system.  He names a word quickly and immediately recognizes his error.</a:t>
            </a:r>
            <a:endParaRPr/>
          </a:p>
          <a:p>
            <a:pPr marL="0" lvl="0" indent="0" algn="l" rtl="0">
              <a:lnSpc>
                <a:spcPct val="90000"/>
              </a:lnSpc>
              <a:spcBef>
                <a:spcPts val="1000"/>
              </a:spcBef>
              <a:spcAft>
                <a:spcPts val="0"/>
              </a:spcAft>
              <a:buClr>
                <a:schemeClr val="dk1"/>
              </a:buClr>
              <a:buSzPts val="2000"/>
              <a:buChar char="•"/>
            </a:pPr>
            <a:r>
              <a:rPr lang="en" sz="2000">
                <a:latin typeface="Times New Roman"/>
                <a:ea typeface="Times New Roman"/>
                <a:cs typeface="Times New Roman"/>
                <a:sym typeface="Times New Roman"/>
              </a:rPr>
              <a:t>These students benefit from </a:t>
            </a:r>
            <a:r>
              <a:rPr lang="en" sz="2000" b="1">
                <a:latin typeface="Times New Roman"/>
                <a:ea typeface="Times New Roman"/>
                <a:cs typeface="Times New Roman"/>
                <a:sym typeface="Times New Roman"/>
              </a:rPr>
              <a:t>slowing down</a:t>
            </a:r>
            <a:r>
              <a:rPr lang="en" sz="2000">
                <a:latin typeface="Times New Roman"/>
                <a:ea typeface="Times New Roman"/>
                <a:cs typeface="Times New Roman"/>
                <a:sym typeface="Times New Roman"/>
              </a:rPr>
              <a:t>.  Some of the strategies I use for children who stutter are effective with these rapid, inaccurate namers:  </a:t>
            </a:r>
            <a:r>
              <a:rPr lang="en" sz="2000" b="1">
                <a:latin typeface="Times New Roman"/>
                <a:ea typeface="Times New Roman"/>
                <a:cs typeface="Times New Roman"/>
                <a:sym typeface="Times New Roman"/>
              </a:rPr>
              <a:t>model a calm, steady pace and allow a slight pause before responding.</a:t>
            </a:r>
            <a:r>
              <a:rPr lang="en" sz="2000">
                <a:latin typeface="Times New Roman"/>
                <a:ea typeface="Times New Roman"/>
                <a:cs typeface="Times New Roman"/>
                <a:sym typeface="Times New Roman"/>
              </a:rPr>
              <a:t> </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55"/>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Type II – Tip of the Tongue</a:t>
            </a:r>
            <a:endParaRPr/>
          </a:p>
        </p:txBody>
      </p:sp>
      <p:sp>
        <p:nvSpPr>
          <p:cNvPr id="458" name="Google Shape;458;p55"/>
          <p:cNvSpPr txBox="1">
            <a:spLocks noGrp="1"/>
          </p:cNvSpPr>
          <p:nvPr>
            <p:ph type="body" idx="1"/>
          </p:nvPr>
        </p:nvSpPr>
        <p:spPr>
          <a:xfrm>
            <a:off x="319731" y="1424824"/>
            <a:ext cx="7886700" cy="326350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Char char="•"/>
            </a:pPr>
            <a:r>
              <a:rPr lang="en" sz="2000" b="1">
                <a:latin typeface="Times New Roman"/>
                <a:ea typeface="Times New Roman"/>
                <a:cs typeface="Times New Roman"/>
                <a:sym typeface="Times New Roman"/>
              </a:rPr>
              <a:t>Type 2 Errors are "tip of the tongue" errors</a:t>
            </a:r>
            <a:r>
              <a:rPr lang="en" sz="2000">
                <a:latin typeface="Times New Roman"/>
                <a:ea typeface="Times New Roman"/>
                <a:cs typeface="Times New Roman"/>
                <a:sym typeface="Times New Roman"/>
              </a:rPr>
              <a:t>.  These are the s-l-o-w retrievers.  These word finders experience a lot of delays and time fillers "...uh, um, it's a.....uh, you know....".   They may say things like "It starts with a t" or "Wait a minute, I know it". They may not provide an answer at all.  They may use gestures that tell you they know the word for which they are searching (e.g., pounding to indicate "hammer")  or secondary characteristics of frustration such as hitting their fist on their thigh, snapping their fingers,  or looking up to the ceiling.  </a:t>
            </a:r>
            <a:r>
              <a:rPr lang="en" sz="2000" b="1">
                <a:latin typeface="Times New Roman"/>
                <a:ea typeface="Times New Roman"/>
                <a:cs typeface="Times New Roman"/>
                <a:sym typeface="Times New Roman"/>
              </a:rPr>
              <a:t>These "tip of the tongue" errors are perhaps the most common word finding errors</a:t>
            </a:r>
            <a:r>
              <a:rPr lang="en" sz="2000">
                <a:latin typeface="Times New Roman"/>
                <a:ea typeface="Times New Roman"/>
                <a:cs typeface="Times New Roman"/>
                <a:sym typeface="Times New Roman"/>
              </a:rPr>
              <a:t>.</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56"/>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Type II, continued</a:t>
            </a:r>
            <a:endParaRPr/>
          </a:p>
        </p:txBody>
      </p:sp>
      <p:sp>
        <p:nvSpPr>
          <p:cNvPr id="464" name="Google Shape;464;p5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lnSpcReduction="20000"/>
          </a:bodyPr>
          <a:lstStyle/>
          <a:p>
            <a:pPr marL="0" lvl="0" indent="0" algn="l" rtl="0">
              <a:lnSpc>
                <a:spcPct val="90000"/>
              </a:lnSpc>
              <a:spcBef>
                <a:spcPts val="0"/>
              </a:spcBef>
              <a:spcAft>
                <a:spcPts val="0"/>
              </a:spcAft>
              <a:buClr>
                <a:schemeClr val="dk1"/>
              </a:buClr>
              <a:buSzPts val="2000"/>
              <a:buChar char="•"/>
            </a:pPr>
            <a:r>
              <a:rPr lang="en" sz="2000">
                <a:latin typeface="Times New Roman"/>
                <a:ea typeface="Times New Roman"/>
                <a:cs typeface="Times New Roman"/>
                <a:sym typeface="Times New Roman"/>
              </a:rPr>
              <a:t>Children who experience Type 2 errors are more likely to err on </a:t>
            </a:r>
            <a:r>
              <a:rPr lang="en" sz="2000" b="1">
                <a:latin typeface="Times New Roman"/>
                <a:ea typeface="Times New Roman"/>
                <a:cs typeface="Times New Roman"/>
                <a:sym typeface="Times New Roman"/>
              </a:rPr>
              <a:t>less common words</a:t>
            </a:r>
            <a:r>
              <a:rPr lang="en" sz="2000">
                <a:latin typeface="Times New Roman"/>
                <a:ea typeface="Times New Roman"/>
                <a:cs typeface="Times New Roman"/>
                <a:sym typeface="Times New Roman"/>
              </a:rPr>
              <a:t>.  The words may be </a:t>
            </a:r>
            <a:r>
              <a:rPr lang="en" sz="2000" b="1">
                <a:latin typeface="Times New Roman"/>
                <a:ea typeface="Times New Roman"/>
                <a:cs typeface="Times New Roman"/>
                <a:sym typeface="Times New Roman"/>
              </a:rPr>
              <a:t>longer in length</a:t>
            </a:r>
            <a:r>
              <a:rPr lang="en" sz="2000">
                <a:latin typeface="Times New Roman"/>
                <a:ea typeface="Times New Roman"/>
                <a:cs typeface="Times New Roman"/>
                <a:sym typeface="Times New Roman"/>
              </a:rPr>
              <a:t> than Type 1 errors and may come from </a:t>
            </a:r>
            <a:r>
              <a:rPr lang="en" sz="2000" b="1">
                <a:latin typeface="Times New Roman"/>
                <a:ea typeface="Times New Roman"/>
                <a:cs typeface="Times New Roman"/>
                <a:sym typeface="Times New Roman"/>
              </a:rPr>
              <a:t>less dense phonological neighborhoods.</a:t>
            </a:r>
            <a:r>
              <a:rPr lang="en" sz="2000">
                <a:latin typeface="Times New Roman"/>
                <a:ea typeface="Times New Roman"/>
                <a:cs typeface="Times New Roman"/>
                <a:sym typeface="Times New Roman"/>
              </a:rPr>
              <a:t>  In other words, there aren't a lot of words that </a:t>
            </a:r>
            <a:r>
              <a:rPr lang="en" sz="2000" i="1">
                <a:latin typeface="Times New Roman"/>
                <a:ea typeface="Times New Roman"/>
                <a:cs typeface="Times New Roman"/>
                <a:sym typeface="Times New Roman"/>
              </a:rPr>
              <a:t>sound</a:t>
            </a:r>
            <a:r>
              <a:rPr lang="en" sz="2000">
                <a:latin typeface="Times New Roman"/>
                <a:ea typeface="Times New Roman"/>
                <a:cs typeface="Times New Roman"/>
                <a:sym typeface="Times New Roman"/>
              </a:rPr>
              <a:t> similar to them.  In oral reading, their errors reflect the same patterns:  lower frequency words with less common phonological patterns.    Errors on </a:t>
            </a:r>
            <a:r>
              <a:rPr lang="en" sz="2000" b="1">
                <a:latin typeface="Times New Roman"/>
                <a:ea typeface="Times New Roman"/>
                <a:cs typeface="Times New Roman"/>
                <a:sym typeface="Times New Roman"/>
              </a:rPr>
              <a:t>irregular past tense verbs</a:t>
            </a:r>
            <a:r>
              <a:rPr lang="en" sz="2000">
                <a:latin typeface="Times New Roman"/>
                <a:ea typeface="Times New Roman"/>
                <a:cs typeface="Times New Roman"/>
                <a:sym typeface="Times New Roman"/>
              </a:rPr>
              <a:t> can be a red flag for Type 2 learners.  Another potential difficulty is labeling a </a:t>
            </a:r>
            <a:r>
              <a:rPr lang="en" sz="2000" b="1">
                <a:latin typeface="Times New Roman"/>
                <a:ea typeface="Times New Roman"/>
                <a:cs typeface="Times New Roman"/>
                <a:sym typeface="Times New Roman"/>
              </a:rPr>
              <a:t>category</a:t>
            </a:r>
            <a:r>
              <a:rPr lang="en" sz="2000">
                <a:latin typeface="Times New Roman"/>
                <a:ea typeface="Times New Roman"/>
                <a:cs typeface="Times New Roman"/>
                <a:sym typeface="Times New Roman"/>
              </a:rPr>
              <a:t>.</a:t>
            </a:r>
            <a:endParaRPr/>
          </a:p>
          <a:p>
            <a:pPr marL="0" lvl="0" indent="0" algn="l" rtl="0">
              <a:lnSpc>
                <a:spcPct val="90000"/>
              </a:lnSpc>
              <a:spcBef>
                <a:spcPts val="0"/>
              </a:spcBef>
              <a:spcAft>
                <a:spcPts val="0"/>
              </a:spcAft>
              <a:buClr>
                <a:schemeClr val="dk1"/>
              </a:buClr>
              <a:buSzPts val="2000"/>
              <a:buChar char="•"/>
            </a:pPr>
            <a:r>
              <a:rPr lang="en" sz="2000" b="1">
                <a:latin typeface="Times New Roman"/>
                <a:ea typeface="Times New Roman"/>
                <a:cs typeface="Times New Roman"/>
                <a:sym typeface="Times New Roman"/>
              </a:rPr>
              <a:t>Phonemic cues</a:t>
            </a:r>
            <a:r>
              <a:rPr lang="en" sz="2000">
                <a:latin typeface="Times New Roman"/>
                <a:ea typeface="Times New Roman"/>
                <a:cs typeface="Times New Roman"/>
                <a:sym typeface="Times New Roman"/>
              </a:rPr>
              <a:t> are highly effective for Type 2 word finders.  They often retrieve the word when their listener provides the </a:t>
            </a:r>
            <a:r>
              <a:rPr lang="en" sz="2000" b="1">
                <a:latin typeface="Times New Roman"/>
                <a:ea typeface="Times New Roman"/>
                <a:cs typeface="Times New Roman"/>
                <a:sym typeface="Times New Roman"/>
              </a:rPr>
              <a:t>beginning consonant+vowel  or first syllable of the word</a:t>
            </a:r>
            <a:r>
              <a:rPr lang="en" sz="2000">
                <a:latin typeface="Times New Roman"/>
                <a:ea typeface="Times New Roman"/>
                <a:cs typeface="Times New Roman"/>
                <a:sym typeface="Times New Roman"/>
              </a:rPr>
              <a:t> for which they are searching.</a:t>
            </a:r>
            <a:endParaRPr sz="2000">
              <a:latin typeface="Calibri"/>
              <a:ea typeface="Calibri"/>
              <a:cs typeface="Calibri"/>
              <a:sym typeface="Calibri"/>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57"/>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Type III – Twist of the Tongue</a:t>
            </a:r>
            <a:endParaRPr/>
          </a:p>
        </p:txBody>
      </p:sp>
      <p:sp>
        <p:nvSpPr>
          <p:cNvPr id="470" name="Google Shape;470;p57"/>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en" sz="2000">
                <a:latin typeface="Calibri"/>
                <a:ea typeface="Calibri"/>
                <a:cs typeface="Calibri"/>
                <a:sym typeface="Calibri"/>
              </a:rPr>
              <a:t>These are the students who benefit most from</a:t>
            </a:r>
            <a:r>
              <a:rPr lang="en" sz="2000" b="1">
                <a:latin typeface="Calibri"/>
                <a:ea typeface="Calibri"/>
                <a:cs typeface="Calibri"/>
                <a:sym typeface="Calibri"/>
              </a:rPr>
              <a:t> segmenting word into syllables</a:t>
            </a:r>
            <a:r>
              <a:rPr lang="en" sz="2000">
                <a:latin typeface="Calibri"/>
                <a:ea typeface="Calibri"/>
                <a:cs typeface="Calibri"/>
                <a:sym typeface="Calibri"/>
              </a:rPr>
              <a:t> and </a:t>
            </a:r>
            <a:r>
              <a:rPr lang="en" sz="2000" b="1">
                <a:latin typeface="Calibri"/>
                <a:ea typeface="Calibri"/>
                <a:cs typeface="Calibri"/>
                <a:sym typeface="Calibri"/>
              </a:rPr>
              <a:t>associating a phonemic cue</a:t>
            </a:r>
            <a:r>
              <a:rPr lang="en" sz="2000">
                <a:latin typeface="Calibri"/>
                <a:ea typeface="Calibri"/>
                <a:cs typeface="Calibri"/>
                <a:sym typeface="Calibri"/>
              </a:rPr>
              <a:t> with the "evasive" syllable. Try to associate an easily-retrieved, simple word with the part of the word on which the student struggles.  For example, to reinforce "territory," I use "tear it/tore it" and have the students tear a piece of paper as they say, "tear it," then "tore it."  For "ligament" we use "lick a mint." First break the word into syllables and reinforce saying each syllable.  Then add the cue, followed by repeating the entire word and using it in a sentence.  Dr. German's procedure from the Word Finding Intervention Program - 2 is very specific.</a:t>
            </a:r>
            <a:endParaRPr sz="20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5"/>
        <p:cNvGrpSpPr/>
        <p:nvPr/>
      </p:nvGrpSpPr>
      <p:grpSpPr>
        <a:xfrm>
          <a:off x="0" y="0"/>
          <a:ext cx="0" cy="0"/>
          <a:chOff x="0" y="0"/>
          <a:chExt cx="0" cy="0"/>
        </a:xfrm>
      </p:grpSpPr>
      <p:sp>
        <p:nvSpPr>
          <p:cNvPr id="476" name="Google Shape;476;p58"/>
          <p:cNvSpPr/>
          <p:nvPr/>
        </p:nvSpPr>
        <p:spPr>
          <a:xfrm>
            <a:off x="0" y="0"/>
            <a:ext cx="9141713"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7" name="Google Shape;477;p58"/>
          <p:cNvSpPr txBox="1">
            <a:spLocks noGrp="1"/>
          </p:cNvSpPr>
          <p:nvPr>
            <p:ph type="title"/>
          </p:nvPr>
        </p:nvSpPr>
        <p:spPr>
          <a:xfrm>
            <a:off x="628650" y="417746"/>
            <a:ext cx="7886700" cy="85027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500"/>
              <a:buFont typeface="Calibri"/>
              <a:buNone/>
            </a:pPr>
            <a:r>
              <a:rPr lang="en" sz="4500"/>
              <a:t>Intervention </a:t>
            </a:r>
            <a:endParaRPr/>
          </a:p>
        </p:txBody>
      </p:sp>
      <p:grpSp>
        <p:nvGrpSpPr>
          <p:cNvPr id="478" name="Google Shape;478;p58"/>
          <p:cNvGrpSpPr/>
          <p:nvPr/>
        </p:nvGrpSpPr>
        <p:grpSpPr>
          <a:xfrm>
            <a:off x="628650" y="1369219"/>
            <a:ext cx="7886700" cy="3263503"/>
            <a:chOff x="0" y="0"/>
            <a:chExt cx="7886700" cy="4351337"/>
          </a:xfrm>
        </p:grpSpPr>
        <p:sp>
          <p:nvSpPr>
            <p:cNvPr id="479" name="Google Shape;479;p58"/>
            <p:cNvSpPr/>
            <p:nvPr/>
          </p:nvSpPr>
          <p:spPr>
            <a:xfrm>
              <a:off x="0" y="0"/>
              <a:ext cx="6309360" cy="957294"/>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58"/>
            <p:cNvSpPr txBox="1"/>
            <p:nvPr/>
          </p:nvSpPr>
          <p:spPr>
            <a:xfrm>
              <a:off x="28038" y="28038"/>
              <a:ext cx="5195473" cy="901218"/>
            </a:xfrm>
            <a:prstGeom prst="rect">
              <a:avLst/>
            </a:prstGeom>
            <a:noFill/>
            <a:ln>
              <a:noFill/>
            </a:ln>
          </p:spPr>
          <p:txBody>
            <a:bodyPr spcFirstLastPara="1" wrap="square" lIns="95250" tIns="95250" rIns="95250" bIns="95250" anchor="ctr" anchorCtr="0">
              <a:noAutofit/>
            </a:bodyPr>
            <a:lstStyle/>
            <a:p>
              <a:pPr marL="0" marR="0" lvl="0" indent="0" algn="l" rtl="0">
                <a:lnSpc>
                  <a:spcPct val="90000"/>
                </a:lnSpc>
                <a:spcBef>
                  <a:spcPts val="0"/>
                </a:spcBef>
                <a:spcAft>
                  <a:spcPts val="0"/>
                </a:spcAft>
                <a:buClr>
                  <a:schemeClr val="lt1"/>
                </a:buClr>
                <a:buSzPts val="2500"/>
                <a:buFont typeface="Calibri"/>
                <a:buNone/>
              </a:pPr>
              <a:r>
                <a:rPr lang="en" sz="2500">
                  <a:solidFill>
                    <a:schemeClr val="lt1"/>
                  </a:solidFill>
                  <a:latin typeface="Calibri"/>
                  <a:ea typeface="Calibri"/>
                  <a:cs typeface="Calibri"/>
                  <a:sym typeface="Calibri"/>
                </a:rPr>
                <a:t>Dr. Diane German recommends a 3-pronged approach:</a:t>
              </a:r>
              <a:endParaRPr/>
            </a:p>
          </p:txBody>
        </p:sp>
        <p:sp>
          <p:nvSpPr>
            <p:cNvPr id="481" name="Google Shape;481;p58"/>
            <p:cNvSpPr/>
            <p:nvPr/>
          </p:nvSpPr>
          <p:spPr>
            <a:xfrm>
              <a:off x="528408" y="1131347"/>
              <a:ext cx="6309360" cy="957294"/>
            </a:xfrm>
            <a:prstGeom prst="roundRect">
              <a:avLst>
                <a:gd name="adj" fmla="val 10000"/>
              </a:avLst>
            </a:prstGeom>
            <a:solidFill>
              <a:srgbClr val="50C9B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58"/>
            <p:cNvSpPr txBox="1"/>
            <p:nvPr/>
          </p:nvSpPr>
          <p:spPr>
            <a:xfrm>
              <a:off x="556446" y="1159385"/>
              <a:ext cx="5102633" cy="901218"/>
            </a:xfrm>
            <a:prstGeom prst="rect">
              <a:avLst/>
            </a:prstGeom>
            <a:noFill/>
            <a:ln>
              <a:noFill/>
            </a:ln>
          </p:spPr>
          <p:txBody>
            <a:bodyPr spcFirstLastPara="1" wrap="square" lIns="95250" tIns="95250" rIns="95250" bIns="95250" anchor="ctr" anchorCtr="0">
              <a:noAutofit/>
            </a:bodyPr>
            <a:lstStyle/>
            <a:p>
              <a:pPr marL="0" marR="0" lvl="0" indent="0" algn="l" rtl="0">
                <a:lnSpc>
                  <a:spcPct val="90000"/>
                </a:lnSpc>
                <a:spcBef>
                  <a:spcPts val="0"/>
                </a:spcBef>
                <a:spcAft>
                  <a:spcPts val="0"/>
                </a:spcAft>
                <a:buClr>
                  <a:schemeClr val="lt1"/>
                </a:buClr>
                <a:buSzPts val="2500"/>
                <a:buFont typeface="Calibri"/>
                <a:buNone/>
              </a:pPr>
              <a:r>
                <a:rPr lang="en" sz="2500">
                  <a:solidFill>
                    <a:schemeClr val="lt1"/>
                  </a:solidFill>
                  <a:latin typeface="Calibri"/>
                  <a:ea typeface="Calibri"/>
                  <a:cs typeface="Calibri"/>
                  <a:sym typeface="Calibri"/>
                </a:rPr>
                <a:t>(1)  retrieval strategy instruction</a:t>
              </a:r>
              <a:endParaRPr/>
            </a:p>
          </p:txBody>
        </p:sp>
        <p:sp>
          <p:nvSpPr>
            <p:cNvPr id="483" name="Google Shape;483;p58"/>
            <p:cNvSpPr/>
            <p:nvPr/>
          </p:nvSpPr>
          <p:spPr>
            <a:xfrm>
              <a:off x="1048931" y="2262695"/>
              <a:ext cx="6309360" cy="957294"/>
            </a:xfrm>
            <a:prstGeom prst="roundRect">
              <a:avLst>
                <a:gd name="adj" fmla="val 10000"/>
              </a:avLst>
            </a:prstGeom>
            <a:solidFill>
              <a:srgbClr val="48BD6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58"/>
            <p:cNvSpPr txBox="1"/>
            <p:nvPr/>
          </p:nvSpPr>
          <p:spPr>
            <a:xfrm>
              <a:off x="1076969" y="2290733"/>
              <a:ext cx="5110520" cy="901218"/>
            </a:xfrm>
            <a:prstGeom prst="rect">
              <a:avLst/>
            </a:prstGeom>
            <a:noFill/>
            <a:ln>
              <a:noFill/>
            </a:ln>
          </p:spPr>
          <p:txBody>
            <a:bodyPr spcFirstLastPara="1" wrap="square" lIns="95250" tIns="95250" rIns="95250" bIns="95250" anchor="ctr" anchorCtr="0">
              <a:noAutofit/>
            </a:bodyPr>
            <a:lstStyle/>
            <a:p>
              <a:pPr marL="0" marR="0" lvl="0" indent="0" algn="l" rtl="0">
                <a:lnSpc>
                  <a:spcPct val="90000"/>
                </a:lnSpc>
                <a:spcBef>
                  <a:spcPts val="0"/>
                </a:spcBef>
                <a:spcAft>
                  <a:spcPts val="0"/>
                </a:spcAft>
                <a:buClr>
                  <a:schemeClr val="lt1"/>
                </a:buClr>
                <a:buSzPts val="2500"/>
                <a:buFont typeface="Calibri"/>
                <a:buNone/>
              </a:pPr>
              <a:r>
                <a:rPr lang="en" sz="2500">
                  <a:solidFill>
                    <a:schemeClr val="lt1"/>
                  </a:solidFill>
                  <a:latin typeface="Calibri"/>
                  <a:ea typeface="Calibri"/>
                  <a:cs typeface="Calibri"/>
                  <a:sym typeface="Calibri"/>
                </a:rPr>
                <a:t>(2)  self-advocacy instruction</a:t>
              </a:r>
              <a:endParaRPr/>
            </a:p>
          </p:txBody>
        </p:sp>
        <p:sp>
          <p:nvSpPr>
            <p:cNvPr id="485" name="Google Shape;485;p58"/>
            <p:cNvSpPr/>
            <p:nvPr/>
          </p:nvSpPr>
          <p:spPr>
            <a:xfrm>
              <a:off x="1577340" y="3394043"/>
              <a:ext cx="6309360" cy="957294"/>
            </a:xfrm>
            <a:prstGeom prst="roundRect">
              <a:avLst>
                <a:gd name="adj" fmla="val 10000"/>
              </a:avLst>
            </a:prstGeom>
            <a:solidFill>
              <a:srgbClr val="6FAB4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58"/>
            <p:cNvSpPr txBox="1"/>
            <p:nvPr/>
          </p:nvSpPr>
          <p:spPr>
            <a:xfrm>
              <a:off x="1605378" y="3422081"/>
              <a:ext cx="5102633" cy="901218"/>
            </a:xfrm>
            <a:prstGeom prst="rect">
              <a:avLst/>
            </a:prstGeom>
            <a:noFill/>
            <a:ln>
              <a:noFill/>
            </a:ln>
          </p:spPr>
          <p:txBody>
            <a:bodyPr spcFirstLastPara="1" wrap="square" lIns="95250" tIns="95250" rIns="95250" bIns="95250" anchor="ctr" anchorCtr="0">
              <a:noAutofit/>
            </a:bodyPr>
            <a:lstStyle/>
            <a:p>
              <a:pPr marL="0" marR="0" lvl="0" indent="0" algn="l" rtl="0">
                <a:lnSpc>
                  <a:spcPct val="90000"/>
                </a:lnSpc>
                <a:spcBef>
                  <a:spcPts val="0"/>
                </a:spcBef>
                <a:spcAft>
                  <a:spcPts val="0"/>
                </a:spcAft>
                <a:buClr>
                  <a:schemeClr val="lt1"/>
                </a:buClr>
                <a:buSzPts val="2500"/>
                <a:buFont typeface="Calibri"/>
                <a:buNone/>
              </a:pPr>
              <a:r>
                <a:rPr lang="en" sz="2500">
                  <a:solidFill>
                    <a:schemeClr val="lt1"/>
                  </a:solidFill>
                  <a:latin typeface="Calibri"/>
                  <a:ea typeface="Calibri"/>
                  <a:cs typeface="Calibri"/>
                  <a:sym typeface="Calibri"/>
                </a:rPr>
                <a:t>(3)  accommodations</a:t>
              </a:r>
              <a:endParaRPr/>
            </a:p>
          </p:txBody>
        </p:sp>
        <p:sp>
          <p:nvSpPr>
            <p:cNvPr id="487" name="Google Shape;487;p58"/>
            <p:cNvSpPr/>
            <p:nvPr/>
          </p:nvSpPr>
          <p:spPr>
            <a:xfrm>
              <a:off x="5687118" y="733200"/>
              <a:ext cx="622241" cy="622241"/>
            </a:xfrm>
            <a:prstGeom prst="downArrow">
              <a:avLst>
                <a:gd name="adj1" fmla="val 55000"/>
                <a:gd name="adj2" fmla="val 45000"/>
              </a:avLst>
            </a:prstGeom>
            <a:solidFill>
              <a:srgbClr val="CFDEEF">
                <a:alpha val="89803"/>
              </a:srgbClr>
            </a:solidFill>
            <a:ln w="12700" cap="flat" cmpd="sng">
              <a:solidFill>
                <a:srgbClr val="CFDEEF">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58"/>
            <p:cNvSpPr txBox="1"/>
            <p:nvPr/>
          </p:nvSpPr>
          <p:spPr>
            <a:xfrm>
              <a:off x="5827122" y="733200"/>
              <a:ext cx="342233" cy="468236"/>
            </a:xfrm>
            <a:prstGeom prst="rect">
              <a:avLst/>
            </a:prstGeom>
            <a:noFill/>
            <a:ln>
              <a:noFill/>
            </a:ln>
          </p:spPr>
          <p:txBody>
            <a:bodyPr spcFirstLastPara="1" wrap="square" lIns="35550" tIns="35550" rIns="35550" bIns="35550" anchor="ctr" anchorCtr="0">
              <a:noAutofit/>
            </a:bodyPr>
            <a:lstStyle/>
            <a:p>
              <a:pPr marL="0" marR="0" lvl="0" indent="0" algn="ctr" rtl="0">
                <a:lnSpc>
                  <a:spcPct val="90000"/>
                </a:lnSpc>
                <a:spcBef>
                  <a:spcPts val="0"/>
                </a:spcBef>
                <a:spcAft>
                  <a:spcPts val="0"/>
                </a:spcAft>
                <a:buClr>
                  <a:schemeClr val="dk1"/>
                </a:buClr>
                <a:buSzPts val="2800"/>
                <a:buFont typeface="Calibri"/>
                <a:buNone/>
              </a:pPr>
              <a:endParaRPr sz="2800">
                <a:solidFill>
                  <a:schemeClr val="dk1"/>
                </a:solidFill>
                <a:latin typeface="Calibri"/>
                <a:ea typeface="Calibri"/>
                <a:cs typeface="Calibri"/>
                <a:sym typeface="Calibri"/>
              </a:endParaRPr>
            </a:p>
          </p:txBody>
        </p:sp>
        <p:sp>
          <p:nvSpPr>
            <p:cNvPr id="489" name="Google Shape;489;p58"/>
            <p:cNvSpPr/>
            <p:nvPr/>
          </p:nvSpPr>
          <p:spPr>
            <a:xfrm>
              <a:off x="6215527" y="1864548"/>
              <a:ext cx="622241" cy="622241"/>
            </a:xfrm>
            <a:prstGeom prst="downArrow">
              <a:avLst>
                <a:gd name="adj1" fmla="val 55000"/>
                <a:gd name="adj2" fmla="val 45000"/>
              </a:avLst>
            </a:prstGeom>
            <a:solidFill>
              <a:srgbClr val="CCE8DD">
                <a:alpha val="89803"/>
              </a:srgbClr>
            </a:solidFill>
            <a:ln w="12700" cap="flat" cmpd="sng">
              <a:solidFill>
                <a:srgbClr val="CFDEEF">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58"/>
            <p:cNvSpPr txBox="1"/>
            <p:nvPr/>
          </p:nvSpPr>
          <p:spPr>
            <a:xfrm>
              <a:off x="6355531" y="1864548"/>
              <a:ext cx="342233" cy="468236"/>
            </a:xfrm>
            <a:prstGeom prst="rect">
              <a:avLst/>
            </a:prstGeom>
            <a:noFill/>
            <a:ln>
              <a:noFill/>
            </a:ln>
          </p:spPr>
          <p:txBody>
            <a:bodyPr spcFirstLastPara="1" wrap="square" lIns="35550" tIns="35550" rIns="35550" bIns="35550" anchor="ctr" anchorCtr="0">
              <a:noAutofit/>
            </a:bodyPr>
            <a:lstStyle/>
            <a:p>
              <a:pPr marL="0" marR="0" lvl="0" indent="0" algn="ctr" rtl="0">
                <a:lnSpc>
                  <a:spcPct val="90000"/>
                </a:lnSpc>
                <a:spcBef>
                  <a:spcPts val="0"/>
                </a:spcBef>
                <a:spcAft>
                  <a:spcPts val="0"/>
                </a:spcAft>
                <a:buClr>
                  <a:schemeClr val="dk1"/>
                </a:buClr>
                <a:buSzPts val="2800"/>
                <a:buFont typeface="Calibri"/>
                <a:buNone/>
              </a:pPr>
              <a:endParaRPr sz="2800">
                <a:solidFill>
                  <a:schemeClr val="dk1"/>
                </a:solidFill>
                <a:latin typeface="Calibri"/>
                <a:ea typeface="Calibri"/>
                <a:cs typeface="Calibri"/>
                <a:sym typeface="Calibri"/>
              </a:endParaRPr>
            </a:p>
          </p:txBody>
        </p:sp>
        <p:sp>
          <p:nvSpPr>
            <p:cNvPr id="491" name="Google Shape;491;p58"/>
            <p:cNvSpPr/>
            <p:nvPr/>
          </p:nvSpPr>
          <p:spPr>
            <a:xfrm>
              <a:off x="6736049" y="2995896"/>
              <a:ext cx="622241" cy="622241"/>
            </a:xfrm>
            <a:prstGeom prst="downArrow">
              <a:avLst>
                <a:gd name="adj1" fmla="val 55000"/>
                <a:gd name="adj2" fmla="val 45000"/>
              </a:avLst>
            </a:prstGeom>
            <a:solidFill>
              <a:srgbClr val="D3E1CC">
                <a:alpha val="89803"/>
              </a:srgbClr>
            </a:solidFill>
            <a:ln w="12700" cap="flat" cmpd="sng">
              <a:solidFill>
                <a:srgbClr val="CFDEEF">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58"/>
            <p:cNvSpPr txBox="1"/>
            <p:nvPr/>
          </p:nvSpPr>
          <p:spPr>
            <a:xfrm>
              <a:off x="6876053" y="2995896"/>
              <a:ext cx="342233" cy="468236"/>
            </a:xfrm>
            <a:prstGeom prst="rect">
              <a:avLst/>
            </a:prstGeom>
            <a:noFill/>
            <a:ln>
              <a:noFill/>
            </a:ln>
          </p:spPr>
          <p:txBody>
            <a:bodyPr spcFirstLastPara="1" wrap="square" lIns="35550" tIns="35550" rIns="35550" bIns="35550" anchor="ctr" anchorCtr="0">
              <a:noAutofit/>
            </a:bodyPr>
            <a:lstStyle/>
            <a:p>
              <a:pPr marL="0" marR="0" lvl="0" indent="0" algn="ctr" rtl="0">
                <a:lnSpc>
                  <a:spcPct val="90000"/>
                </a:lnSpc>
                <a:spcBef>
                  <a:spcPts val="0"/>
                </a:spcBef>
                <a:spcAft>
                  <a:spcPts val="0"/>
                </a:spcAft>
                <a:buClr>
                  <a:schemeClr val="dk1"/>
                </a:buClr>
                <a:buSzPts val="2800"/>
                <a:buFont typeface="Calibri"/>
                <a:buNone/>
              </a:pPr>
              <a:endParaRPr sz="2800">
                <a:solidFill>
                  <a:schemeClr val="dk1"/>
                </a:solidFill>
                <a:latin typeface="Calibri"/>
                <a:ea typeface="Calibri"/>
                <a:cs typeface="Calibri"/>
                <a:sym typeface="Calibri"/>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6"/>
        <p:cNvGrpSpPr/>
        <p:nvPr/>
      </p:nvGrpSpPr>
      <p:grpSpPr>
        <a:xfrm>
          <a:off x="0" y="0"/>
          <a:ext cx="0" cy="0"/>
          <a:chOff x="0" y="0"/>
          <a:chExt cx="0" cy="0"/>
        </a:xfrm>
      </p:grpSpPr>
      <p:sp>
        <p:nvSpPr>
          <p:cNvPr id="497" name="Google Shape;497;p59"/>
          <p:cNvSpPr/>
          <p:nvPr/>
        </p:nvSpPr>
        <p:spPr>
          <a:xfrm>
            <a:off x="42463" y="600300"/>
            <a:ext cx="91416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8" name="Google Shape;498;p59"/>
          <p:cNvSpPr/>
          <p:nvPr/>
        </p:nvSpPr>
        <p:spPr>
          <a:xfrm>
            <a:off x="307282" y="766763"/>
            <a:ext cx="532209" cy="1571626"/>
          </a:xfrm>
          <a:custGeom>
            <a:avLst/>
            <a:gdLst/>
            <a:ahLst/>
            <a:cxnLst/>
            <a:rect l="l" t="t" r="r" b="b"/>
            <a:pathLst>
              <a:path w="447" h="1363" extrusionOk="0">
                <a:moveTo>
                  <a:pt x="447" y="1363"/>
                </a:moveTo>
                <a:lnTo>
                  <a:pt x="0" y="987"/>
                </a:lnTo>
                <a:lnTo>
                  <a:pt x="0" y="0"/>
                </a:lnTo>
                <a:lnTo>
                  <a:pt x="447" y="376"/>
                </a:lnTo>
                <a:lnTo>
                  <a:pt x="447" y="1363"/>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9" name="Google Shape;499;p59"/>
          <p:cNvSpPr/>
          <p:nvPr/>
        </p:nvSpPr>
        <p:spPr>
          <a:xfrm>
            <a:off x="307282" y="628308"/>
            <a:ext cx="302419" cy="1279073"/>
          </a:xfrm>
          <a:custGeom>
            <a:avLst/>
            <a:gdLst/>
            <a:ahLst/>
            <a:cxnLst/>
            <a:rect l="l" t="t" r="r" b="b"/>
            <a:pathLst>
              <a:path w="254" h="1109" extrusionOk="0">
                <a:moveTo>
                  <a:pt x="254" y="987"/>
                </a:moveTo>
                <a:lnTo>
                  <a:pt x="0" y="1109"/>
                </a:lnTo>
                <a:lnTo>
                  <a:pt x="0" y="119"/>
                </a:lnTo>
                <a:lnTo>
                  <a:pt x="254" y="0"/>
                </a:lnTo>
                <a:lnTo>
                  <a:pt x="254" y="987"/>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0" name="Google Shape;500;p59"/>
          <p:cNvSpPr/>
          <p:nvPr/>
        </p:nvSpPr>
        <p:spPr>
          <a:xfrm>
            <a:off x="483495" y="480670"/>
            <a:ext cx="126206" cy="1284896"/>
          </a:xfrm>
          <a:custGeom>
            <a:avLst/>
            <a:gdLst/>
            <a:ahLst/>
            <a:cxnLst/>
            <a:rect l="l" t="t" r="r" b="b"/>
            <a:pathLst>
              <a:path w="106" h="1114" extrusionOk="0">
                <a:moveTo>
                  <a:pt x="106" y="1114"/>
                </a:moveTo>
                <a:lnTo>
                  <a:pt x="0" y="1005"/>
                </a:lnTo>
                <a:lnTo>
                  <a:pt x="0" y="0"/>
                </a:lnTo>
                <a:lnTo>
                  <a:pt x="106" y="110"/>
                </a:lnTo>
                <a:lnTo>
                  <a:pt x="106" y="1114"/>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1" name="Google Shape;501;p59"/>
          <p:cNvSpPr/>
          <p:nvPr/>
        </p:nvSpPr>
        <p:spPr>
          <a:xfrm>
            <a:off x="8417402" y="476787"/>
            <a:ext cx="246459" cy="1306770"/>
          </a:xfrm>
          <a:custGeom>
            <a:avLst/>
            <a:gdLst/>
            <a:ahLst/>
            <a:cxnLst/>
            <a:rect l="l" t="t" r="r" b="b"/>
            <a:pathLst>
              <a:path w="207" h="1114" extrusionOk="0">
                <a:moveTo>
                  <a:pt x="207" y="987"/>
                </a:moveTo>
                <a:lnTo>
                  <a:pt x="0" y="1114"/>
                </a:lnTo>
                <a:lnTo>
                  <a:pt x="0" y="127"/>
                </a:lnTo>
                <a:lnTo>
                  <a:pt x="207" y="0"/>
                </a:lnTo>
                <a:lnTo>
                  <a:pt x="207" y="987"/>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2" name="Google Shape;502;p59"/>
          <p:cNvSpPr/>
          <p:nvPr/>
        </p:nvSpPr>
        <p:spPr>
          <a:xfrm>
            <a:off x="477679" y="76736"/>
            <a:ext cx="8181000" cy="11562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3" name="Google Shape;503;p59"/>
          <p:cNvSpPr txBox="1">
            <a:spLocks noGrp="1"/>
          </p:cNvSpPr>
          <p:nvPr>
            <p:ph type="title"/>
          </p:nvPr>
        </p:nvSpPr>
        <p:spPr>
          <a:xfrm>
            <a:off x="718879" y="600294"/>
            <a:ext cx="7698523" cy="9090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500"/>
              <a:buFont typeface="Calibri"/>
              <a:buNone/>
            </a:pPr>
            <a:r>
              <a:rPr lang="en" sz="3500">
                <a:solidFill>
                  <a:srgbClr val="FFFFFF"/>
                </a:solidFill>
              </a:rPr>
              <a:t>But WAIT A MINUTE!!!</a:t>
            </a:r>
            <a:endParaRPr/>
          </a:p>
        </p:txBody>
      </p:sp>
      <p:sp>
        <p:nvSpPr>
          <p:cNvPr id="504" name="Google Shape;504;p59"/>
          <p:cNvSpPr txBox="1">
            <a:spLocks noGrp="1"/>
          </p:cNvSpPr>
          <p:nvPr>
            <p:ph type="body" idx="1"/>
          </p:nvPr>
        </p:nvSpPr>
        <p:spPr>
          <a:xfrm>
            <a:off x="1009900" y="1907375"/>
            <a:ext cx="7407900" cy="3332100"/>
          </a:xfrm>
          <a:prstGeom prst="rect">
            <a:avLst/>
          </a:prstGeom>
          <a:noFill/>
          <a:ln>
            <a:noFill/>
          </a:ln>
        </p:spPr>
        <p:txBody>
          <a:bodyPr spcFirstLastPara="1" wrap="square" lIns="91425" tIns="45700" rIns="91425" bIns="45700" anchor="ctr" anchorCtr="0">
            <a:noAutofit/>
          </a:bodyPr>
          <a:lstStyle/>
          <a:p>
            <a:pPr marL="27675" lvl="0" indent="0" algn="l" rtl="0">
              <a:lnSpc>
                <a:spcPct val="90000"/>
              </a:lnSpc>
              <a:spcBef>
                <a:spcPts val="0"/>
              </a:spcBef>
              <a:spcAft>
                <a:spcPts val="0"/>
              </a:spcAft>
              <a:buClr>
                <a:schemeClr val="dk1"/>
              </a:buClr>
              <a:buSzPts val="618"/>
              <a:buNone/>
            </a:pPr>
            <a:r>
              <a:rPr lang="en" sz="1400"/>
              <a:t>Tailor the intervention to the type of learner.  New research suggests that the most effective intervention depends on a child’s own language profile.  Children who had difficulty with either semantic or phonological abilities gained the most from the intervention that matched their area of weakness.  </a:t>
            </a:r>
            <a:endParaRPr sz="1400"/>
          </a:p>
          <a:p>
            <a:pPr marL="27675" lvl="0" indent="0" algn="l" rtl="0">
              <a:lnSpc>
                <a:spcPct val="90000"/>
              </a:lnSpc>
              <a:spcBef>
                <a:spcPts val="1000"/>
              </a:spcBef>
              <a:spcAft>
                <a:spcPts val="0"/>
              </a:spcAft>
              <a:buClr>
                <a:schemeClr val="dk1"/>
              </a:buClr>
              <a:buSzPts val="618"/>
              <a:buNone/>
            </a:pPr>
            <a:r>
              <a:rPr lang="en" sz="1400"/>
              <a:t>Best, Hughes, Masterson, Thomas, Howard, Kapikian, and Shobbrook (2021) used phonological and semantic word webs  to assess the effects of intervention.</a:t>
            </a:r>
            <a:endParaRPr sz="1400"/>
          </a:p>
          <a:p>
            <a:pPr marL="27675" lvl="0" indent="0" algn="l" rtl="0">
              <a:lnSpc>
                <a:spcPct val="90000"/>
              </a:lnSpc>
              <a:spcBef>
                <a:spcPts val="1000"/>
              </a:spcBef>
              <a:spcAft>
                <a:spcPts val="0"/>
              </a:spcAft>
              <a:buClr>
                <a:schemeClr val="dk1"/>
              </a:buClr>
              <a:buSzPts val="618"/>
              <a:buNone/>
            </a:pPr>
            <a:endParaRPr sz="1400"/>
          </a:p>
          <a:p>
            <a:pPr marL="27675" lvl="0" indent="0" algn="l" rtl="0">
              <a:lnSpc>
                <a:spcPct val="90000"/>
              </a:lnSpc>
              <a:spcBef>
                <a:spcPts val="1000"/>
              </a:spcBef>
              <a:spcAft>
                <a:spcPts val="0"/>
              </a:spcAft>
              <a:buClr>
                <a:schemeClr val="dk1"/>
              </a:buClr>
              <a:buSzPts val="618"/>
              <a:buNone/>
            </a:pPr>
            <a:r>
              <a:rPr lang="en" sz="1400"/>
              <a:t>Semantic word webs:  What does it look like?  What do you do with it?</a:t>
            </a:r>
            <a:endParaRPr sz="1400"/>
          </a:p>
          <a:p>
            <a:pPr marL="27675" lvl="0" indent="0" algn="l" rtl="0">
              <a:lnSpc>
                <a:spcPct val="90000"/>
              </a:lnSpc>
              <a:spcBef>
                <a:spcPts val="1000"/>
              </a:spcBef>
              <a:spcAft>
                <a:spcPts val="0"/>
              </a:spcAft>
              <a:buClr>
                <a:schemeClr val="dk1"/>
              </a:buClr>
              <a:buSzPts val="618"/>
              <a:buNone/>
            </a:pPr>
            <a:r>
              <a:rPr lang="en" sz="1400"/>
              <a:t>Phonological word webs:  What does it rhyme with?  What sound does it start with?  </a:t>
            </a:r>
            <a:endParaRPr sz="1400"/>
          </a:p>
          <a:p>
            <a:pPr marL="27675" lvl="0" indent="0" algn="l" rtl="0">
              <a:lnSpc>
                <a:spcPct val="90000"/>
              </a:lnSpc>
              <a:spcBef>
                <a:spcPts val="1000"/>
              </a:spcBef>
              <a:spcAft>
                <a:spcPts val="0"/>
              </a:spcAft>
              <a:buClr>
                <a:schemeClr val="dk1"/>
              </a:buClr>
              <a:buSzPts val="618"/>
              <a:buNone/>
            </a:pPr>
            <a:r>
              <a:rPr lang="en" sz="1400"/>
              <a:t>Among treated words semantic intervention resulted in a gain of almost twice as many items as the phonological intervention.</a:t>
            </a:r>
            <a:endParaRPr sz="1400"/>
          </a:p>
          <a:p>
            <a:pPr marL="27675" lvl="0" indent="0" algn="l" rtl="0">
              <a:lnSpc>
                <a:spcPct val="90000"/>
              </a:lnSpc>
              <a:spcBef>
                <a:spcPts val="1000"/>
              </a:spcBef>
              <a:spcAft>
                <a:spcPts val="0"/>
              </a:spcAft>
              <a:buClr>
                <a:schemeClr val="dk1"/>
              </a:buClr>
              <a:buSzPts val="618"/>
              <a:buNone/>
            </a:pPr>
            <a:r>
              <a:rPr lang="en" sz="1400"/>
              <a:t>However, looking more closely at individual children showed that the children with semantic weakness gained most from semantic word webs.  The children with phonological weakness gained the most from phonological word webs.  </a:t>
            </a:r>
            <a:endParaRPr sz="1400"/>
          </a:p>
          <a:p>
            <a:pPr marL="27675" lvl="0" indent="0" algn="l" rtl="0">
              <a:lnSpc>
                <a:spcPct val="90000"/>
              </a:lnSpc>
              <a:spcBef>
                <a:spcPts val="1000"/>
              </a:spcBef>
              <a:spcAft>
                <a:spcPts val="0"/>
              </a:spcAft>
              <a:buClr>
                <a:schemeClr val="dk1"/>
              </a:buClr>
              <a:buSzPts val="618"/>
              <a:buNone/>
            </a:pPr>
            <a:endParaRPr sz="1400"/>
          </a:p>
          <a:p>
            <a:pPr marL="27675" lvl="0" indent="0" algn="l" rtl="0">
              <a:lnSpc>
                <a:spcPct val="90000"/>
              </a:lnSpc>
              <a:spcBef>
                <a:spcPts val="1000"/>
              </a:spcBef>
              <a:spcAft>
                <a:spcPts val="0"/>
              </a:spcAft>
              <a:buClr>
                <a:schemeClr val="dk1"/>
              </a:buClr>
              <a:buSzPts val="618"/>
              <a:buNone/>
            </a:pPr>
            <a:endParaRPr sz="1400"/>
          </a:p>
          <a:p>
            <a:pPr marL="27675" lvl="0" indent="0" algn="l" rtl="0">
              <a:lnSpc>
                <a:spcPct val="90000"/>
              </a:lnSpc>
              <a:spcBef>
                <a:spcPts val="1000"/>
              </a:spcBef>
              <a:spcAft>
                <a:spcPts val="0"/>
              </a:spcAft>
              <a:buClr>
                <a:schemeClr val="dk1"/>
              </a:buClr>
              <a:buSzPts val="618"/>
              <a:buNone/>
            </a:pPr>
            <a:endParaRPr sz="1400"/>
          </a:p>
          <a:p>
            <a:pPr marL="27675" lvl="0" indent="0" algn="l" rtl="0">
              <a:lnSpc>
                <a:spcPct val="90000"/>
              </a:lnSpc>
              <a:spcBef>
                <a:spcPts val="1000"/>
              </a:spcBef>
              <a:spcAft>
                <a:spcPts val="0"/>
              </a:spcAft>
              <a:buClr>
                <a:schemeClr val="dk1"/>
              </a:buClr>
              <a:buSzPts val="618"/>
              <a:buNone/>
            </a:pPr>
            <a:endParaRPr sz="14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60"/>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Best, et al, continued</a:t>
            </a:r>
            <a:endParaRPr/>
          </a:p>
        </p:txBody>
      </p:sp>
      <p:sp>
        <p:nvSpPr>
          <p:cNvPr id="511" name="Google Shape;511;p60"/>
          <p:cNvSpPr txBox="1">
            <a:spLocks noGrp="1"/>
          </p:cNvSpPr>
          <p:nvPr>
            <p:ph type="body" idx="1"/>
          </p:nvPr>
        </p:nvSpPr>
        <p:spPr>
          <a:xfrm>
            <a:off x="628650" y="1369226"/>
            <a:ext cx="7966500" cy="3845700"/>
          </a:xfrm>
          <a:prstGeom prst="rect">
            <a:avLst/>
          </a:prstGeom>
          <a:noFill/>
          <a:ln>
            <a:noFill/>
          </a:ln>
        </p:spPr>
        <p:txBody>
          <a:bodyPr spcFirstLastPara="1" wrap="square" lIns="91425" tIns="45700" rIns="91425" bIns="45700" anchor="t" anchorCtr="0">
            <a:normAutofit fontScale="77500" lnSpcReduction="20000"/>
          </a:bodyPr>
          <a:lstStyle/>
          <a:p>
            <a:pPr marL="228600" lvl="0" indent="-201930" algn="l" rtl="0">
              <a:lnSpc>
                <a:spcPct val="90000"/>
              </a:lnSpc>
              <a:spcBef>
                <a:spcPts val="0"/>
              </a:spcBef>
              <a:spcAft>
                <a:spcPts val="0"/>
              </a:spcAft>
              <a:buClr>
                <a:schemeClr val="dk1"/>
              </a:buClr>
              <a:buSzPct val="100000"/>
              <a:buChar char="•"/>
            </a:pPr>
            <a:r>
              <a:rPr lang="en"/>
              <a:t>“The approach involves encouraging active participation so that children produce or choose features of words and in later sessions </a:t>
            </a:r>
            <a:r>
              <a:rPr lang="en" b="1"/>
              <a:t>reflect on what helps them retrieve words</a:t>
            </a:r>
            <a:r>
              <a:rPr lang="en"/>
              <a:t>.”</a:t>
            </a:r>
            <a:endParaRPr/>
          </a:p>
          <a:p>
            <a:pPr marL="228600" lvl="0" indent="-64135" algn="l" rtl="0">
              <a:lnSpc>
                <a:spcPct val="90000"/>
              </a:lnSpc>
              <a:spcBef>
                <a:spcPts val="1000"/>
              </a:spcBef>
              <a:spcAft>
                <a:spcPts val="0"/>
              </a:spcAft>
              <a:buClr>
                <a:schemeClr val="dk1"/>
              </a:buClr>
              <a:buSzPct val="100000"/>
              <a:buNone/>
            </a:pPr>
            <a:endParaRPr/>
          </a:p>
          <a:p>
            <a:pPr marL="228600" lvl="0" indent="-201930" algn="l" rtl="0">
              <a:lnSpc>
                <a:spcPct val="90000"/>
              </a:lnSpc>
              <a:spcBef>
                <a:spcPts val="1000"/>
              </a:spcBef>
              <a:spcAft>
                <a:spcPts val="0"/>
              </a:spcAft>
              <a:buClr>
                <a:schemeClr val="dk1"/>
              </a:buClr>
              <a:buSzPct val="100000"/>
              <a:buChar char="•"/>
            </a:pPr>
            <a:r>
              <a:rPr lang="en"/>
              <a:t>In this study, children did not generalize their skills to words that had not been included in the treatment.  What are the implications of this?</a:t>
            </a:r>
            <a:endParaRPr/>
          </a:p>
          <a:p>
            <a:pPr marL="228600" lvl="0" indent="-64135" algn="l" rtl="0">
              <a:lnSpc>
                <a:spcPct val="90000"/>
              </a:lnSpc>
              <a:spcBef>
                <a:spcPts val="1000"/>
              </a:spcBef>
              <a:spcAft>
                <a:spcPts val="0"/>
              </a:spcAft>
              <a:buClr>
                <a:schemeClr val="dk1"/>
              </a:buClr>
              <a:buSzPct val="100000"/>
              <a:buNone/>
            </a:pPr>
            <a:endParaRPr/>
          </a:p>
          <a:p>
            <a:pPr marL="27675" lvl="0" indent="0" algn="l" rtl="0">
              <a:lnSpc>
                <a:spcPct val="90000"/>
              </a:lnSpc>
              <a:spcBef>
                <a:spcPts val="1000"/>
              </a:spcBef>
              <a:spcAft>
                <a:spcPts val="0"/>
              </a:spcAft>
              <a:buClr>
                <a:schemeClr val="dk1"/>
              </a:buClr>
              <a:buSzPct val="100000"/>
              <a:buNone/>
            </a:pPr>
            <a:r>
              <a:rPr lang="en"/>
              <a:t>My own opinion – it’s especially important to present words that are </a:t>
            </a:r>
            <a:r>
              <a:rPr lang="en" b="1"/>
              <a:t>meaningful and useful </a:t>
            </a:r>
            <a:r>
              <a:rPr lang="en"/>
              <a:t>for each individual child and we need to teach </a:t>
            </a:r>
            <a:r>
              <a:rPr lang="en" b="1"/>
              <a:t>strategies </a:t>
            </a:r>
            <a:r>
              <a:rPr lang="en"/>
              <a:t>so they can apply their knowledge to new words.  </a:t>
            </a:r>
            <a:endParaRPr/>
          </a:p>
          <a:p>
            <a:pPr marL="228600" lvl="0" indent="-64135" algn="l" rtl="0">
              <a:lnSpc>
                <a:spcPct val="90000"/>
              </a:lnSpc>
              <a:spcBef>
                <a:spcPts val="1000"/>
              </a:spcBef>
              <a:spcAft>
                <a:spcPts val="0"/>
              </a:spcAft>
              <a:buClr>
                <a:schemeClr val="dk1"/>
              </a:buClr>
              <a:buSzPct val="100000"/>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6"/>
        <p:cNvGrpSpPr/>
        <p:nvPr/>
      </p:nvGrpSpPr>
      <p:grpSpPr>
        <a:xfrm>
          <a:off x="0" y="0"/>
          <a:ext cx="0" cy="0"/>
          <a:chOff x="0" y="0"/>
          <a:chExt cx="0" cy="0"/>
        </a:xfrm>
      </p:grpSpPr>
      <p:sp>
        <p:nvSpPr>
          <p:cNvPr id="517" name="Google Shape;517;p61"/>
          <p:cNvSpPr/>
          <p:nvPr/>
        </p:nvSpPr>
        <p:spPr>
          <a:xfrm>
            <a:off x="0" y="0"/>
            <a:ext cx="9141714"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18" name="Google Shape;518;p61"/>
          <p:cNvGrpSpPr/>
          <p:nvPr/>
        </p:nvGrpSpPr>
        <p:grpSpPr>
          <a:xfrm>
            <a:off x="307282" y="476786"/>
            <a:ext cx="8356656" cy="1861602"/>
            <a:chOff x="409710" y="635715"/>
            <a:chExt cx="11142208" cy="2482136"/>
          </a:xfrm>
        </p:grpSpPr>
        <p:sp>
          <p:nvSpPr>
            <p:cNvPr id="519" name="Google Shape;519;p61"/>
            <p:cNvSpPr/>
            <p:nvPr/>
          </p:nvSpPr>
          <p:spPr>
            <a:xfrm>
              <a:off x="11223203" y="635716"/>
              <a:ext cx="328612" cy="1742360"/>
            </a:xfrm>
            <a:custGeom>
              <a:avLst/>
              <a:gdLst/>
              <a:ahLst/>
              <a:cxnLst/>
              <a:rect l="l" t="t" r="r" b="b"/>
              <a:pathLst>
                <a:path w="207" h="1114" extrusionOk="0">
                  <a:moveTo>
                    <a:pt x="207" y="987"/>
                  </a:moveTo>
                  <a:lnTo>
                    <a:pt x="0" y="1114"/>
                  </a:lnTo>
                  <a:lnTo>
                    <a:pt x="0" y="127"/>
                  </a:lnTo>
                  <a:lnTo>
                    <a:pt x="207" y="0"/>
                  </a:lnTo>
                  <a:lnTo>
                    <a:pt x="207" y="987"/>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0" name="Google Shape;520;p61"/>
            <p:cNvSpPr/>
            <p:nvPr/>
          </p:nvSpPr>
          <p:spPr>
            <a:xfrm>
              <a:off x="409710" y="1022350"/>
              <a:ext cx="709612" cy="2095501"/>
            </a:xfrm>
            <a:custGeom>
              <a:avLst/>
              <a:gdLst/>
              <a:ahLst/>
              <a:cxnLst/>
              <a:rect l="l" t="t" r="r" b="b"/>
              <a:pathLst>
                <a:path w="447" h="1363" extrusionOk="0">
                  <a:moveTo>
                    <a:pt x="447" y="1363"/>
                  </a:moveTo>
                  <a:lnTo>
                    <a:pt x="0" y="987"/>
                  </a:lnTo>
                  <a:lnTo>
                    <a:pt x="0" y="0"/>
                  </a:lnTo>
                  <a:lnTo>
                    <a:pt x="447" y="376"/>
                  </a:lnTo>
                  <a:lnTo>
                    <a:pt x="447" y="1363"/>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1" name="Google Shape;521;p61"/>
            <p:cNvSpPr/>
            <p:nvPr/>
          </p:nvSpPr>
          <p:spPr>
            <a:xfrm>
              <a:off x="409710" y="837744"/>
              <a:ext cx="403225" cy="1705431"/>
            </a:xfrm>
            <a:custGeom>
              <a:avLst/>
              <a:gdLst/>
              <a:ahLst/>
              <a:cxnLst/>
              <a:rect l="l" t="t" r="r" b="b"/>
              <a:pathLst>
                <a:path w="254" h="1109" extrusionOk="0">
                  <a:moveTo>
                    <a:pt x="254" y="987"/>
                  </a:moveTo>
                  <a:lnTo>
                    <a:pt x="0" y="1109"/>
                  </a:lnTo>
                  <a:lnTo>
                    <a:pt x="0" y="119"/>
                  </a:lnTo>
                  <a:lnTo>
                    <a:pt x="254" y="0"/>
                  </a:lnTo>
                  <a:lnTo>
                    <a:pt x="254" y="987"/>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2" name="Google Shape;522;p61"/>
            <p:cNvSpPr/>
            <p:nvPr/>
          </p:nvSpPr>
          <p:spPr>
            <a:xfrm>
              <a:off x="644660" y="640894"/>
              <a:ext cx="168275" cy="1713195"/>
            </a:xfrm>
            <a:custGeom>
              <a:avLst/>
              <a:gdLst/>
              <a:ahLst/>
              <a:cxnLst/>
              <a:rect l="l" t="t" r="r" b="b"/>
              <a:pathLst>
                <a:path w="106" h="1114" extrusionOk="0">
                  <a:moveTo>
                    <a:pt x="106" y="1114"/>
                  </a:moveTo>
                  <a:lnTo>
                    <a:pt x="0" y="1005"/>
                  </a:lnTo>
                  <a:lnTo>
                    <a:pt x="0" y="0"/>
                  </a:lnTo>
                  <a:lnTo>
                    <a:pt x="106" y="110"/>
                  </a:lnTo>
                  <a:lnTo>
                    <a:pt x="106" y="1114"/>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3" name="Google Shape;523;p61"/>
            <p:cNvSpPr/>
            <p:nvPr/>
          </p:nvSpPr>
          <p:spPr>
            <a:xfrm>
              <a:off x="644055" y="635715"/>
              <a:ext cx="10907863" cy="1541457"/>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24" name="Google Shape;524;p61"/>
          <p:cNvSpPr txBox="1">
            <a:spLocks noGrp="1"/>
          </p:cNvSpPr>
          <p:nvPr>
            <p:ph type="title"/>
          </p:nvPr>
        </p:nvSpPr>
        <p:spPr>
          <a:xfrm>
            <a:off x="1015249" y="569854"/>
            <a:ext cx="75001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500"/>
              <a:buFont typeface="Calibri"/>
              <a:buNone/>
            </a:pPr>
            <a:r>
              <a:rPr lang="en" sz="3500">
                <a:solidFill>
                  <a:srgbClr val="FFFFFF"/>
                </a:solidFill>
              </a:rPr>
              <a:t>Multi-sensory intervention</a:t>
            </a:r>
            <a:endParaRPr/>
          </a:p>
        </p:txBody>
      </p:sp>
      <p:grpSp>
        <p:nvGrpSpPr>
          <p:cNvPr id="525" name="Google Shape;525;p61"/>
          <p:cNvGrpSpPr/>
          <p:nvPr/>
        </p:nvGrpSpPr>
        <p:grpSpPr>
          <a:xfrm>
            <a:off x="1066869" y="1874878"/>
            <a:ext cx="7130832" cy="2786021"/>
            <a:chOff x="0" y="0"/>
            <a:chExt cx="7130832" cy="3714695"/>
          </a:xfrm>
        </p:grpSpPr>
        <p:sp>
          <p:nvSpPr>
            <p:cNvPr id="526" name="Google Shape;526;p61"/>
            <p:cNvSpPr/>
            <p:nvPr/>
          </p:nvSpPr>
          <p:spPr>
            <a:xfrm>
              <a:off x="0" y="0"/>
              <a:ext cx="6061208" cy="1671613"/>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61"/>
            <p:cNvSpPr txBox="1"/>
            <p:nvPr/>
          </p:nvSpPr>
          <p:spPr>
            <a:xfrm>
              <a:off x="48960" y="48960"/>
              <a:ext cx="4333465" cy="1573693"/>
            </a:xfrm>
            <a:prstGeom prst="rect">
              <a:avLst/>
            </a:prstGeom>
            <a:noFill/>
            <a:ln>
              <a:noFill/>
            </a:ln>
          </p:spPr>
          <p:txBody>
            <a:bodyPr spcFirstLastPara="1" wrap="square" lIns="87625" tIns="87625" rIns="87625" bIns="87625" anchor="ctr" anchorCtr="0">
              <a:noAutofit/>
            </a:bodyPr>
            <a:lstStyle/>
            <a:p>
              <a:pPr marL="0" marR="0" lvl="0" indent="0" algn="l" rtl="0">
                <a:lnSpc>
                  <a:spcPct val="90000"/>
                </a:lnSpc>
                <a:spcBef>
                  <a:spcPts val="0"/>
                </a:spcBef>
                <a:spcAft>
                  <a:spcPts val="0"/>
                </a:spcAft>
                <a:buClr>
                  <a:schemeClr val="lt1"/>
                </a:buClr>
                <a:buSzPts val="2300"/>
                <a:buFont typeface="Calibri"/>
                <a:buNone/>
              </a:pPr>
              <a:r>
                <a:rPr lang="en" sz="2300">
                  <a:solidFill>
                    <a:schemeClr val="lt1"/>
                  </a:solidFill>
                  <a:latin typeface="Calibri"/>
                  <a:ea typeface="Calibri"/>
                  <a:cs typeface="Calibri"/>
                  <a:sym typeface="Calibri"/>
                </a:rPr>
                <a:t>The literature from MEMORY and psycholinguistics should inform us.  The more senses we can include in our therapy, the better!  </a:t>
              </a:r>
              <a:endParaRPr/>
            </a:p>
          </p:txBody>
        </p:sp>
        <p:sp>
          <p:nvSpPr>
            <p:cNvPr id="528" name="Google Shape;528;p61"/>
            <p:cNvSpPr/>
            <p:nvPr/>
          </p:nvSpPr>
          <p:spPr>
            <a:xfrm>
              <a:off x="1069624" y="2043082"/>
              <a:ext cx="6061208" cy="1671613"/>
            </a:xfrm>
            <a:prstGeom prst="roundRect">
              <a:avLst>
                <a:gd name="adj" fmla="val 10000"/>
              </a:avLst>
            </a:prstGeom>
            <a:solidFill>
              <a:srgbClr val="6FAB4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61"/>
            <p:cNvSpPr txBox="1"/>
            <p:nvPr/>
          </p:nvSpPr>
          <p:spPr>
            <a:xfrm>
              <a:off x="1118584" y="2092042"/>
              <a:ext cx="3807114" cy="1573693"/>
            </a:xfrm>
            <a:prstGeom prst="rect">
              <a:avLst/>
            </a:prstGeom>
            <a:noFill/>
            <a:ln>
              <a:noFill/>
            </a:ln>
          </p:spPr>
          <p:txBody>
            <a:bodyPr spcFirstLastPara="1" wrap="square" lIns="87625" tIns="87625" rIns="87625" bIns="87625" anchor="ctr" anchorCtr="0">
              <a:noAutofit/>
            </a:bodyPr>
            <a:lstStyle/>
            <a:p>
              <a:pPr marL="0" marR="0" lvl="0" indent="0" algn="l" rtl="0">
                <a:lnSpc>
                  <a:spcPct val="90000"/>
                </a:lnSpc>
                <a:spcBef>
                  <a:spcPts val="0"/>
                </a:spcBef>
                <a:spcAft>
                  <a:spcPts val="0"/>
                </a:spcAft>
                <a:buClr>
                  <a:schemeClr val="lt1"/>
                </a:buClr>
                <a:buSzPts val="2300"/>
                <a:buFont typeface="Calibri"/>
                <a:buNone/>
              </a:pPr>
              <a:r>
                <a:rPr lang="en" sz="2300">
                  <a:solidFill>
                    <a:schemeClr val="lt1"/>
                  </a:solidFill>
                  <a:latin typeface="Calibri"/>
                  <a:ea typeface="Calibri"/>
                  <a:cs typeface="Calibri"/>
                  <a:sym typeface="Calibri"/>
                </a:rPr>
                <a:t>Auditory,  visual, touch, smell… also think of the power of music</a:t>
              </a:r>
              <a:endParaRPr/>
            </a:p>
          </p:txBody>
        </p:sp>
        <p:sp>
          <p:nvSpPr>
            <p:cNvPr id="530" name="Google Shape;530;p61"/>
            <p:cNvSpPr/>
            <p:nvPr/>
          </p:nvSpPr>
          <p:spPr>
            <a:xfrm>
              <a:off x="4974659" y="1314073"/>
              <a:ext cx="1086548" cy="1086548"/>
            </a:xfrm>
            <a:prstGeom prst="downArrow">
              <a:avLst>
                <a:gd name="adj1" fmla="val 55000"/>
                <a:gd name="adj2" fmla="val 45000"/>
              </a:avLst>
            </a:prstGeom>
            <a:solidFill>
              <a:srgbClr val="CFDEEF">
                <a:alpha val="89803"/>
              </a:srgbClr>
            </a:solidFill>
            <a:ln w="12700" cap="flat" cmpd="sng">
              <a:solidFill>
                <a:srgbClr val="CFDEEF">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61"/>
            <p:cNvSpPr txBox="1"/>
            <p:nvPr/>
          </p:nvSpPr>
          <p:spPr>
            <a:xfrm>
              <a:off x="5219132" y="1314073"/>
              <a:ext cx="597602" cy="817627"/>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3600"/>
                <a:buFont typeface="Calibri"/>
                <a:buNone/>
              </a:pPr>
              <a:endParaRPr sz="3600">
                <a:solidFill>
                  <a:schemeClr val="dk1"/>
                </a:solidFill>
                <a:latin typeface="Calibri"/>
                <a:ea typeface="Calibri"/>
                <a:cs typeface="Calibri"/>
                <a:sym typeface="Calibri"/>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6"/>
        <p:cNvGrpSpPr/>
        <p:nvPr/>
      </p:nvGrpSpPr>
      <p:grpSpPr>
        <a:xfrm>
          <a:off x="0" y="0"/>
          <a:ext cx="0" cy="0"/>
          <a:chOff x="0" y="0"/>
          <a:chExt cx="0" cy="0"/>
        </a:xfrm>
      </p:grpSpPr>
      <p:sp>
        <p:nvSpPr>
          <p:cNvPr id="537" name="Google Shape;537;p62"/>
          <p:cNvSpPr/>
          <p:nvPr/>
        </p:nvSpPr>
        <p:spPr>
          <a:xfrm>
            <a:off x="0" y="0"/>
            <a:ext cx="9141714"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38" name="Google Shape;538;p62"/>
          <p:cNvGrpSpPr/>
          <p:nvPr/>
        </p:nvGrpSpPr>
        <p:grpSpPr>
          <a:xfrm>
            <a:off x="307282" y="476786"/>
            <a:ext cx="8356656" cy="1861602"/>
            <a:chOff x="409710" y="635715"/>
            <a:chExt cx="11142208" cy="2482136"/>
          </a:xfrm>
        </p:grpSpPr>
        <p:sp>
          <p:nvSpPr>
            <p:cNvPr id="539" name="Google Shape;539;p62"/>
            <p:cNvSpPr/>
            <p:nvPr/>
          </p:nvSpPr>
          <p:spPr>
            <a:xfrm>
              <a:off x="11223203" y="635716"/>
              <a:ext cx="328612" cy="1742360"/>
            </a:xfrm>
            <a:custGeom>
              <a:avLst/>
              <a:gdLst/>
              <a:ahLst/>
              <a:cxnLst/>
              <a:rect l="l" t="t" r="r" b="b"/>
              <a:pathLst>
                <a:path w="207" h="1114" extrusionOk="0">
                  <a:moveTo>
                    <a:pt x="207" y="987"/>
                  </a:moveTo>
                  <a:lnTo>
                    <a:pt x="0" y="1114"/>
                  </a:lnTo>
                  <a:lnTo>
                    <a:pt x="0" y="127"/>
                  </a:lnTo>
                  <a:lnTo>
                    <a:pt x="207" y="0"/>
                  </a:lnTo>
                  <a:lnTo>
                    <a:pt x="207" y="987"/>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0" name="Google Shape;540;p62"/>
            <p:cNvSpPr/>
            <p:nvPr/>
          </p:nvSpPr>
          <p:spPr>
            <a:xfrm>
              <a:off x="409710" y="1022350"/>
              <a:ext cx="709612" cy="2095501"/>
            </a:xfrm>
            <a:custGeom>
              <a:avLst/>
              <a:gdLst/>
              <a:ahLst/>
              <a:cxnLst/>
              <a:rect l="l" t="t" r="r" b="b"/>
              <a:pathLst>
                <a:path w="447" h="1363" extrusionOk="0">
                  <a:moveTo>
                    <a:pt x="447" y="1363"/>
                  </a:moveTo>
                  <a:lnTo>
                    <a:pt x="0" y="987"/>
                  </a:lnTo>
                  <a:lnTo>
                    <a:pt x="0" y="0"/>
                  </a:lnTo>
                  <a:lnTo>
                    <a:pt x="447" y="376"/>
                  </a:lnTo>
                  <a:lnTo>
                    <a:pt x="447" y="1363"/>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1" name="Google Shape;541;p62"/>
            <p:cNvSpPr/>
            <p:nvPr/>
          </p:nvSpPr>
          <p:spPr>
            <a:xfrm>
              <a:off x="409710" y="837744"/>
              <a:ext cx="403225" cy="1705431"/>
            </a:xfrm>
            <a:custGeom>
              <a:avLst/>
              <a:gdLst/>
              <a:ahLst/>
              <a:cxnLst/>
              <a:rect l="l" t="t" r="r" b="b"/>
              <a:pathLst>
                <a:path w="254" h="1109" extrusionOk="0">
                  <a:moveTo>
                    <a:pt x="254" y="987"/>
                  </a:moveTo>
                  <a:lnTo>
                    <a:pt x="0" y="1109"/>
                  </a:lnTo>
                  <a:lnTo>
                    <a:pt x="0" y="119"/>
                  </a:lnTo>
                  <a:lnTo>
                    <a:pt x="254" y="0"/>
                  </a:lnTo>
                  <a:lnTo>
                    <a:pt x="254" y="987"/>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2" name="Google Shape;542;p62"/>
            <p:cNvSpPr/>
            <p:nvPr/>
          </p:nvSpPr>
          <p:spPr>
            <a:xfrm>
              <a:off x="644660" y="640894"/>
              <a:ext cx="168275" cy="1713195"/>
            </a:xfrm>
            <a:custGeom>
              <a:avLst/>
              <a:gdLst/>
              <a:ahLst/>
              <a:cxnLst/>
              <a:rect l="l" t="t" r="r" b="b"/>
              <a:pathLst>
                <a:path w="106" h="1114" extrusionOk="0">
                  <a:moveTo>
                    <a:pt x="106" y="1114"/>
                  </a:moveTo>
                  <a:lnTo>
                    <a:pt x="0" y="1005"/>
                  </a:lnTo>
                  <a:lnTo>
                    <a:pt x="0" y="0"/>
                  </a:lnTo>
                  <a:lnTo>
                    <a:pt x="106" y="110"/>
                  </a:lnTo>
                  <a:lnTo>
                    <a:pt x="106" y="1114"/>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3" name="Google Shape;543;p62"/>
            <p:cNvSpPr/>
            <p:nvPr/>
          </p:nvSpPr>
          <p:spPr>
            <a:xfrm>
              <a:off x="644055" y="635715"/>
              <a:ext cx="10907863" cy="1541457"/>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44" name="Google Shape;544;p62"/>
          <p:cNvSpPr txBox="1">
            <a:spLocks noGrp="1"/>
          </p:cNvSpPr>
          <p:nvPr>
            <p:ph type="title"/>
          </p:nvPr>
        </p:nvSpPr>
        <p:spPr>
          <a:xfrm>
            <a:off x="1015249" y="569854"/>
            <a:ext cx="75001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500"/>
              <a:buFont typeface="Calibri"/>
              <a:buNone/>
            </a:pPr>
            <a:r>
              <a:rPr lang="en" sz="3500">
                <a:solidFill>
                  <a:srgbClr val="FFFFFF"/>
                </a:solidFill>
              </a:rPr>
              <a:t>Active Interactive learning </a:t>
            </a:r>
            <a:endParaRPr/>
          </a:p>
        </p:txBody>
      </p:sp>
      <p:grpSp>
        <p:nvGrpSpPr>
          <p:cNvPr id="545" name="Google Shape;545;p62"/>
          <p:cNvGrpSpPr/>
          <p:nvPr/>
        </p:nvGrpSpPr>
        <p:grpSpPr>
          <a:xfrm>
            <a:off x="1187412" y="1698323"/>
            <a:ext cx="7155790" cy="5143367"/>
            <a:chOff x="0" y="0"/>
            <a:chExt cx="7130832" cy="3714695"/>
          </a:xfrm>
        </p:grpSpPr>
        <p:sp>
          <p:nvSpPr>
            <p:cNvPr id="546" name="Google Shape;546;p62"/>
            <p:cNvSpPr/>
            <p:nvPr/>
          </p:nvSpPr>
          <p:spPr>
            <a:xfrm>
              <a:off x="0" y="0"/>
              <a:ext cx="6061208" cy="1671613"/>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62"/>
            <p:cNvSpPr txBox="1"/>
            <p:nvPr/>
          </p:nvSpPr>
          <p:spPr>
            <a:xfrm>
              <a:off x="465273" y="97829"/>
              <a:ext cx="5157000" cy="1843200"/>
            </a:xfrm>
            <a:prstGeom prst="rect">
              <a:avLst/>
            </a:prstGeom>
            <a:noFill/>
            <a:ln>
              <a:noFill/>
            </a:ln>
          </p:spPr>
          <p:txBody>
            <a:bodyPr spcFirstLastPara="1" wrap="square" lIns="53325" tIns="53325" rIns="53325" bIns="53325" anchor="ctr" anchorCtr="0">
              <a:noAutofit/>
            </a:bodyPr>
            <a:lstStyle/>
            <a:p>
              <a:pPr marL="0" marR="0" lvl="0" indent="0" algn="l" rtl="0">
                <a:lnSpc>
                  <a:spcPct val="90000"/>
                </a:lnSpc>
                <a:spcBef>
                  <a:spcPts val="0"/>
                </a:spcBef>
                <a:spcAft>
                  <a:spcPts val="0"/>
                </a:spcAft>
                <a:buClr>
                  <a:schemeClr val="lt1"/>
                </a:buClr>
                <a:buSzPts val="1400"/>
                <a:buFont typeface="Calibri"/>
                <a:buNone/>
              </a:pPr>
              <a:r>
                <a:rPr lang="en" sz="1600">
                  <a:solidFill>
                    <a:schemeClr val="lt1"/>
                  </a:solidFill>
                  <a:latin typeface="Calibri"/>
                  <a:ea typeface="Calibri"/>
                  <a:cs typeface="Calibri"/>
                  <a:sym typeface="Calibri"/>
                </a:rPr>
                <a:t>“Our results evidence the crucial role of interactive learning in contrast with passive learning procedures widely used in the literature.  The key role of </a:t>
              </a:r>
              <a:r>
                <a:rPr lang="en" sz="1600" b="1">
                  <a:solidFill>
                    <a:schemeClr val="lt1"/>
                  </a:solidFill>
                  <a:latin typeface="Calibri"/>
                  <a:ea typeface="Calibri"/>
                  <a:cs typeface="Calibri"/>
                  <a:sym typeface="Calibri"/>
                </a:rPr>
                <a:t>personal experience, or action or</a:t>
              </a:r>
              <a:r>
                <a:rPr lang="en" sz="1600">
                  <a:solidFill>
                    <a:schemeClr val="lt1"/>
                  </a:solidFill>
                  <a:latin typeface="Calibri"/>
                  <a:ea typeface="Calibri"/>
                  <a:cs typeface="Calibri"/>
                  <a:sym typeface="Calibri"/>
                </a:rPr>
                <a:t> </a:t>
              </a:r>
              <a:r>
                <a:rPr lang="en" sz="1600" b="1">
                  <a:solidFill>
                    <a:schemeClr val="lt1"/>
                  </a:solidFill>
                  <a:latin typeface="Calibri"/>
                  <a:ea typeface="Calibri"/>
                  <a:cs typeface="Calibri"/>
                  <a:sym typeface="Calibri"/>
                </a:rPr>
                <a:t>emotion in association with the task</a:t>
              </a:r>
              <a:r>
                <a:rPr lang="en" sz="1600">
                  <a:solidFill>
                    <a:schemeClr val="lt1"/>
                  </a:solidFill>
                  <a:latin typeface="Calibri"/>
                  <a:ea typeface="Calibri"/>
                  <a:cs typeface="Calibri"/>
                  <a:sym typeface="Calibri"/>
                </a:rPr>
                <a:t>, are consistent with the Pavlovian learning paradigm.  However, this reinforcement method is still underestimated in linguistic methodology.”</a:t>
              </a:r>
              <a:endParaRPr sz="1600"/>
            </a:p>
          </p:txBody>
        </p:sp>
        <p:sp>
          <p:nvSpPr>
            <p:cNvPr id="548" name="Google Shape;548;p62"/>
            <p:cNvSpPr/>
            <p:nvPr/>
          </p:nvSpPr>
          <p:spPr>
            <a:xfrm>
              <a:off x="1069624" y="2043082"/>
              <a:ext cx="6061208" cy="1671613"/>
            </a:xfrm>
            <a:prstGeom prst="roundRect">
              <a:avLst>
                <a:gd name="adj" fmla="val 1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62"/>
            <p:cNvSpPr txBox="1"/>
            <p:nvPr/>
          </p:nvSpPr>
          <p:spPr>
            <a:xfrm>
              <a:off x="1118584" y="2092042"/>
              <a:ext cx="3807114" cy="1573693"/>
            </a:xfrm>
            <a:prstGeom prst="rect">
              <a:avLst/>
            </a:prstGeom>
            <a:noFill/>
            <a:ln>
              <a:noFill/>
            </a:ln>
          </p:spPr>
          <p:txBody>
            <a:bodyPr spcFirstLastPara="1" wrap="square" lIns="53325" tIns="53325" rIns="53325" bIns="53325" anchor="ctr" anchorCtr="0">
              <a:noAutofit/>
            </a:bodyPr>
            <a:lstStyle/>
            <a:p>
              <a:pPr marL="0" marR="0" lvl="0" indent="0" algn="l" rtl="0">
                <a:lnSpc>
                  <a:spcPct val="90000"/>
                </a:lnSpc>
                <a:spcBef>
                  <a:spcPts val="0"/>
                </a:spcBef>
                <a:spcAft>
                  <a:spcPts val="0"/>
                </a:spcAft>
                <a:buClr>
                  <a:schemeClr val="lt1"/>
                </a:buClr>
                <a:buSzPts val="1400"/>
                <a:buFont typeface="Calibri"/>
                <a:buNone/>
              </a:pPr>
              <a:r>
                <a:rPr lang="en" sz="1400">
                  <a:solidFill>
                    <a:schemeClr val="lt1"/>
                  </a:solidFill>
                  <a:latin typeface="Calibri"/>
                  <a:ea typeface="Calibri"/>
                  <a:cs typeface="Calibri"/>
                  <a:sym typeface="Calibri"/>
                </a:rPr>
                <a:t>(Medicalxpress/com/news   2020  Author:  Razorenova</a:t>
              </a:r>
              <a:endParaRPr sz="1400">
                <a:solidFill>
                  <a:schemeClr val="lt1"/>
                </a:solidFill>
                <a:latin typeface="Calibri"/>
                <a:ea typeface="Calibri"/>
                <a:cs typeface="Calibri"/>
                <a:sym typeface="Calibri"/>
              </a:endParaRPr>
            </a:p>
          </p:txBody>
        </p:sp>
        <p:sp>
          <p:nvSpPr>
            <p:cNvPr id="550" name="Google Shape;550;p62"/>
            <p:cNvSpPr/>
            <p:nvPr/>
          </p:nvSpPr>
          <p:spPr>
            <a:xfrm>
              <a:off x="4974659" y="1314073"/>
              <a:ext cx="1086548" cy="1086548"/>
            </a:xfrm>
            <a:prstGeom prst="downArrow">
              <a:avLst>
                <a:gd name="adj1" fmla="val 55000"/>
                <a:gd name="adj2" fmla="val 45000"/>
              </a:avLst>
            </a:prstGeom>
            <a:solidFill>
              <a:srgbClr val="F7D5CB">
                <a:alpha val="89803"/>
              </a:srgbClr>
            </a:solidFill>
            <a:ln w="12700" cap="flat" cmpd="sng">
              <a:solidFill>
                <a:srgbClr val="F7D5CB">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62"/>
            <p:cNvSpPr txBox="1"/>
            <p:nvPr/>
          </p:nvSpPr>
          <p:spPr>
            <a:xfrm>
              <a:off x="5219132" y="1314073"/>
              <a:ext cx="597602" cy="817627"/>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3600"/>
                <a:buFont typeface="Calibri"/>
                <a:buNone/>
              </a:pPr>
              <a:endParaRPr sz="3600">
                <a:solidFill>
                  <a:schemeClr val="dk1"/>
                </a:solidFill>
                <a:latin typeface="Calibri"/>
                <a:ea typeface="Calibri"/>
                <a:cs typeface="Calibri"/>
                <a:sym typeface="Calibri"/>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6"/>
        <p:cNvGrpSpPr/>
        <p:nvPr/>
      </p:nvGrpSpPr>
      <p:grpSpPr>
        <a:xfrm>
          <a:off x="0" y="0"/>
          <a:ext cx="0" cy="0"/>
          <a:chOff x="0" y="0"/>
          <a:chExt cx="0" cy="0"/>
        </a:xfrm>
      </p:grpSpPr>
      <p:sp>
        <p:nvSpPr>
          <p:cNvPr id="557" name="Google Shape;557;p63"/>
          <p:cNvSpPr/>
          <p:nvPr/>
        </p:nvSpPr>
        <p:spPr>
          <a:xfrm>
            <a:off x="0" y="0"/>
            <a:ext cx="9141714"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58" name="Google Shape;558;p63"/>
          <p:cNvGrpSpPr/>
          <p:nvPr/>
        </p:nvGrpSpPr>
        <p:grpSpPr>
          <a:xfrm>
            <a:off x="307282" y="476786"/>
            <a:ext cx="8356656" cy="1861602"/>
            <a:chOff x="409710" y="635715"/>
            <a:chExt cx="11142208" cy="2482136"/>
          </a:xfrm>
        </p:grpSpPr>
        <p:sp>
          <p:nvSpPr>
            <p:cNvPr id="559" name="Google Shape;559;p63"/>
            <p:cNvSpPr/>
            <p:nvPr/>
          </p:nvSpPr>
          <p:spPr>
            <a:xfrm>
              <a:off x="11223203" y="635716"/>
              <a:ext cx="328612" cy="1742360"/>
            </a:xfrm>
            <a:custGeom>
              <a:avLst/>
              <a:gdLst/>
              <a:ahLst/>
              <a:cxnLst/>
              <a:rect l="l" t="t" r="r" b="b"/>
              <a:pathLst>
                <a:path w="207" h="1114" extrusionOk="0">
                  <a:moveTo>
                    <a:pt x="207" y="987"/>
                  </a:moveTo>
                  <a:lnTo>
                    <a:pt x="0" y="1114"/>
                  </a:lnTo>
                  <a:lnTo>
                    <a:pt x="0" y="127"/>
                  </a:lnTo>
                  <a:lnTo>
                    <a:pt x="207" y="0"/>
                  </a:lnTo>
                  <a:lnTo>
                    <a:pt x="207" y="987"/>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0" name="Google Shape;560;p63"/>
            <p:cNvSpPr/>
            <p:nvPr/>
          </p:nvSpPr>
          <p:spPr>
            <a:xfrm>
              <a:off x="409710" y="1022350"/>
              <a:ext cx="709612" cy="2095501"/>
            </a:xfrm>
            <a:custGeom>
              <a:avLst/>
              <a:gdLst/>
              <a:ahLst/>
              <a:cxnLst/>
              <a:rect l="l" t="t" r="r" b="b"/>
              <a:pathLst>
                <a:path w="447" h="1363" extrusionOk="0">
                  <a:moveTo>
                    <a:pt x="447" y="1363"/>
                  </a:moveTo>
                  <a:lnTo>
                    <a:pt x="0" y="987"/>
                  </a:lnTo>
                  <a:lnTo>
                    <a:pt x="0" y="0"/>
                  </a:lnTo>
                  <a:lnTo>
                    <a:pt x="447" y="376"/>
                  </a:lnTo>
                  <a:lnTo>
                    <a:pt x="447" y="1363"/>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1" name="Google Shape;561;p63"/>
            <p:cNvSpPr/>
            <p:nvPr/>
          </p:nvSpPr>
          <p:spPr>
            <a:xfrm>
              <a:off x="409710" y="837744"/>
              <a:ext cx="403225" cy="1705431"/>
            </a:xfrm>
            <a:custGeom>
              <a:avLst/>
              <a:gdLst/>
              <a:ahLst/>
              <a:cxnLst/>
              <a:rect l="l" t="t" r="r" b="b"/>
              <a:pathLst>
                <a:path w="254" h="1109" extrusionOk="0">
                  <a:moveTo>
                    <a:pt x="254" y="987"/>
                  </a:moveTo>
                  <a:lnTo>
                    <a:pt x="0" y="1109"/>
                  </a:lnTo>
                  <a:lnTo>
                    <a:pt x="0" y="119"/>
                  </a:lnTo>
                  <a:lnTo>
                    <a:pt x="254" y="0"/>
                  </a:lnTo>
                  <a:lnTo>
                    <a:pt x="254" y="987"/>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2" name="Google Shape;562;p63"/>
            <p:cNvSpPr/>
            <p:nvPr/>
          </p:nvSpPr>
          <p:spPr>
            <a:xfrm>
              <a:off x="644660" y="640894"/>
              <a:ext cx="168275" cy="1713195"/>
            </a:xfrm>
            <a:custGeom>
              <a:avLst/>
              <a:gdLst/>
              <a:ahLst/>
              <a:cxnLst/>
              <a:rect l="l" t="t" r="r" b="b"/>
              <a:pathLst>
                <a:path w="106" h="1114" extrusionOk="0">
                  <a:moveTo>
                    <a:pt x="106" y="1114"/>
                  </a:moveTo>
                  <a:lnTo>
                    <a:pt x="0" y="1005"/>
                  </a:lnTo>
                  <a:lnTo>
                    <a:pt x="0" y="0"/>
                  </a:lnTo>
                  <a:lnTo>
                    <a:pt x="106" y="110"/>
                  </a:lnTo>
                  <a:lnTo>
                    <a:pt x="106" y="1114"/>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3" name="Google Shape;563;p63"/>
            <p:cNvSpPr/>
            <p:nvPr/>
          </p:nvSpPr>
          <p:spPr>
            <a:xfrm>
              <a:off x="644055" y="635715"/>
              <a:ext cx="10907863" cy="1541457"/>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64" name="Google Shape;564;p63"/>
          <p:cNvSpPr txBox="1">
            <a:spLocks noGrp="1"/>
          </p:cNvSpPr>
          <p:nvPr>
            <p:ph type="title"/>
          </p:nvPr>
        </p:nvSpPr>
        <p:spPr>
          <a:xfrm>
            <a:off x="1015249" y="569854"/>
            <a:ext cx="75001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500"/>
              <a:buFont typeface="Calibri"/>
              <a:buNone/>
            </a:pPr>
            <a:r>
              <a:rPr lang="en" sz="3500">
                <a:solidFill>
                  <a:srgbClr val="FFFFFF"/>
                </a:solidFill>
              </a:rPr>
              <a:t>Strategies</a:t>
            </a:r>
            <a:endParaRPr/>
          </a:p>
        </p:txBody>
      </p:sp>
      <p:grpSp>
        <p:nvGrpSpPr>
          <p:cNvPr id="565" name="Google Shape;565;p63"/>
          <p:cNvGrpSpPr/>
          <p:nvPr/>
        </p:nvGrpSpPr>
        <p:grpSpPr>
          <a:xfrm>
            <a:off x="1067739" y="2419399"/>
            <a:ext cx="7129092" cy="1696979"/>
            <a:chOff x="870" y="726028"/>
            <a:chExt cx="7129092" cy="2262638"/>
          </a:xfrm>
        </p:grpSpPr>
        <p:sp>
          <p:nvSpPr>
            <p:cNvPr id="566" name="Google Shape;566;p63"/>
            <p:cNvSpPr/>
            <p:nvPr/>
          </p:nvSpPr>
          <p:spPr>
            <a:xfrm>
              <a:off x="870" y="726028"/>
              <a:ext cx="3055325" cy="1940131"/>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3"/>
            <p:cNvSpPr/>
            <p:nvPr/>
          </p:nvSpPr>
          <p:spPr>
            <a:xfrm>
              <a:off x="340351" y="1048535"/>
              <a:ext cx="3055325" cy="1940131"/>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3"/>
            <p:cNvSpPr txBox="1"/>
            <p:nvPr/>
          </p:nvSpPr>
          <p:spPr>
            <a:xfrm>
              <a:off x="397175" y="1105359"/>
              <a:ext cx="2941677" cy="1826483"/>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dk1"/>
                </a:buClr>
                <a:buSzPts val="1900"/>
                <a:buFont typeface="Calibri"/>
                <a:buNone/>
              </a:pPr>
              <a:r>
                <a:rPr lang="en" sz="1900">
                  <a:solidFill>
                    <a:schemeClr val="dk1"/>
                  </a:solidFill>
                  <a:latin typeface="Calibri"/>
                  <a:ea typeface="Calibri"/>
                  <a:cs typeface="Calibri"/>
                  <a:sym typeface="Calibri"/>
                </a:rPr>
                <a:t>“a plan of action or policy designed to achieve a major or overall aim”</a:t>
              </a:r>
              <a:endParaRPr/>
            </a:p>
          </p:txBody>
        </p:sp>
        <p:sp>
          <p:nvSpPr>
            <p:cNvPr id="569" name="Google Shape;569;p63"/>
            <p:cNvSpPr/>
            <p:nvPr/>
          </p:nvSpPr>
          <p:spPr>
            <a:xfrm>
              <a:off x="3735156" y="726028"/>
              <a:ext cx="3055325" cy="1940131"/>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3"/>
            <p:cNvSpPr/>
            <p:nvPr/>
          </p:nvSpPr>
          <p:spPr>
            <a:xfrm>
              <a:off x="4074637" y="1048535"/>
              <a:ext cx="3055325" cy="1940131"/>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3"/>
            <p:cNvSpPr txBox="1"/>
            <p:nvPr/>
          </p:nvSpPr>
          <p:spPr>
            <a:xfrm>
              <a:off x="4131461" y="1105359"/>
              <a:ext cx="2941677" cy="1826483"/>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dk1"/>
                </a:buClr>
                <a:buSzPts val="1900"/>
                <a:buFont typeface="Calibri"/>
                <a:buNone/>
              </a:pPr>
              <a:r>
                <a:rPr lang="en" sz="1900">
                  <a:solidFill>
                    <a:schemeClr val="dk1"/>
                  </a:solidFill>
                  <a:latin typeface="Calibri"/>
                  <a:ea typeface="Calibri"/>
                  <a:cs typeface="Calibri"/>
                  <a:sym typeface="Calibri"/>
                </a:rPr>
                <a:t>What strategies have they learned?  How can word finding strategies help them in class? On tests?  Talking with their friends and family?  </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2"/>
        <p:cNvGrpSpPr/>
        <p:nvPr/>
      </p:nvGrpSpPr>
      <p:grpSpPr>
        <a:xfrm>
          <a:off x="0" y="0"/>
          <a:ext cx="0" cy="0"/>
          <a:chOff x="0" y="0"/>
          <a:chExt cx="0" cy="0"/>
        </a:xfrm>
      </p:grpSpPr>
      <p:sp>
        <p:nvSpPr>
          <p:cNvPr id="153" name="Google Shape;153;p28"/>
          <p:cNvSpPr txBox="1">
            <a:spLocks noGrp="1"/>
          </p:cNvSpPr>
          <p:nvPr>
            <p:ph type="title"/>
          </p:nvPr>
        </p:nvSpPr>
        <p:spPr>
          <a:xfrm>
            <a:off x="718879" y="600294"/>
            <a:ext cx="7698523" cy="9090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500"/>
              <a:buFont typeface="Calibri"/>
              <a:buNone/>
            </a:pPr>
            <a:r>
              <a:rPr lang="en" sz="3500">
                <a:solidFill>
                  <a:srgbClr val="FFFFFF"/>
                </a:solidFill>
              </a:rPr>
              <a:t>AgenAgendada for thiAgendas evening</a:t>
            </a:r>
            <a:endParaRPr/>
          </a:p>
        </p:txBody>
      </p:sp>
      <p:sp>
        <p:nvSpPr>
          <p:cNvPr id="154" name="Google Shape;154;p28"/>
          <p:cNvSpPr txBox="1">
            <a:spLocks noGrp="1"/>
          </p:cNvSpPr>
          <p:nvPr>
            <p:ph type="body" idx="1"/>
          </p:nvPr>
        </p:nvSpPr>
        <p:spPr>
          <a:xfrm>
            <a:off x="1025718" y="1867827"/>
            <a:ext cx="7281746" cy="2675380"/>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1900"/>
              <a:buChar char="•"/>
            </a:pPr>
            <a:r>
              <a:rPr lang="en" sz="1900"/>
              <a:t>Review of  concepts from Word Finding Intervention Program </a:t>
            </a:r>
            <a:endParaRPr/>
          </a:p>
          <a:p>
            <a:pPr marL="228600" lvl="0" indent="-228600" algn="l" rtl="0">
              <a:lnSpc>
                <a:spcPct val="90000"/>
              </a:lnSpc>
              <a:spcBef>
                <a:spcPts val="1000"/>
              </a:spcBef>
              <a:spcAft>
                <a:spcPts val="0"/>
              </a:spcAft>
              <a:buClr>
                <a:schemeClr val="dk1"/>
              </a:buClr>
              <a:buSzPts val="1900"/>
              <a:buChar char="•"/>
            </a:pPr>
            <a:r>
              <a:rPr lang="en" sz="1900"/>
              <a:t>New research</a:t>
            </a:r>
            <a:endParaRPr/>
          </a:p>
          <a:p>
            <a:pPr marL="228600" lvl="0" indent="-228600" algn="l" rtl="0">
              <a:lnSpc>
                <a:spcPct val="90000"/>
              </a:lnSpc>
              <a:spcBef>
                <a:spcPts val="1000"/>
              </a:spcBef>
              <a:spcAft>
                <a:spcPts val="0"/>
              </a:spcAft>
              <a:buClr>
                <a:schemeClr val="dk1"/>
              </a:buClr>
              <a:buSzPts val="1900"/>
              <a:buChar char="•"/>
            </a:pPr>
            <a:r>
              <a:rPr lang="en" sz="1900"/>
              <a:t>Strategies to promote word finding in individual words</a:t>
            </a:r>
            <a:endParaRPr/>
          </a:p>
          <a:p>
            <a:pPr marL="228600" lvl="0" indent="-228600" algn="l" rtl="0">
              <a:lnSpc>
                <a:spcPct val="90000"/>
              </a:lnSpc>
              <a:spcBef>
                <a:spcPts val="1000"/>
              </a:spcBef>
              <a:spcAft>
                <a:spcPts val="0"/>
              </a:spcAft>
              <a:buClr>
                <a:schemeClr val="dk1"/>
              </a:buClr>
              <a:buSzPts val="1900"/>
              <a:buChar char="•"/>
            </a:pPr>
            <a:r>
              <a:rPr lang="en" sz="1900"/>
              <a:t>Strategies to promote word finding in conversational speech  (discourse)</a:t>
            </a:r>
            <a:endParaRPr/>
          </a:p>
          <a:p>
            <a:pPr marL="228600" lvl="0" indent="-228600" algn="l" rtl="0">
              <a:lnSpc>
                <a:spcPct val="90000"/>
              </a:lnSpc>
              <a:spcBef>
                <a:spcPts val="1000"/>
              </a:spcBef>
              <a:spcAft>
                <a:spcPts val="0"/>
              </a:spcAft>
              <a:buClr>
                <a:schemeClr val="dk1"/>
              </a:buClr>
              <a:buSzPts val="1900"/>
              <a:buChar char="•"/>
            </a:pPr>
            <a:r>
              <a:rPr lang="en" sz="1900"/>
              <a:t>Ideas for carryover</a:t>
            </a:r>
            <a:endParaRPr/>
          </a:p>
          <a:p>
            <a:pPr marL="228600" lvl="0" indent="-228600" algn="l" rtl="0">
              <a:lnSpc>
                <a:spcPct val="90000"/>
              </a:lnSpc>
              <a:spcBef>
                <a:spcPts val="1000"/>
              </a:spcBef>
              <a:spcAft>
                <a:spcPts val="0"/>
              </a:spcAft>
              <a:buClr>
                <a:schemeClr val="dk1"/>
              </a:buClr>
              <a:buSzPts val="1900"/>
              <a:buChar char="•"/>
            </a:pPr>
            <a:r>
              <a:rPr lang="en" sz="1900"/>
              <a:t>Q&amp;A</a:t>
            </a:r>
            <a:endParaRPr/>
          </a:p>
          <a:p>
            <a:pPr marL="228600" lvl="0" indent="-107950" algn="l" rtl="0">
              <a:lnSpc>
                <a:spcPct val="90000"/>
              </a:lnSpc>
              <a:spcBef>
                <a:spcPts val="1000"/>
              </a:spcBef>
              <a:spcAft>
                <a:spcPts val="0"/>
              </a:spcAft>
              <a:buClr>
                <a:schemeClr val="dk1"/>
              </a:buClr>
              <a:buSzPts val="1900"/>
              <a:buNone/>
            </a:pPr>
            <a:endParaRPr sz="1900"/>
          </a:p>
          <a:p>
            <a:pPr marL="228600" lvl="0" indent="-228600" algn="l" rtl="0">
              <a:lnSpc>
                <a:spcPct val="90000"/>
              </a:lnSpc>
              <a:spcBef>
                <a:spcPts val="1000"/>
              </a:spcBef>
              <a:spcAft>
                <a:spcPts val="0"/>
              </a:spcAft>
              <a:buClr>
                <a:schemeClr val="dk1"/>
              </a:buClr>
              <a:buSzPts val="1900"/>
              <a:buChar char="•"/>
            </a:pPr>
            <a:r>
              <a:rPr lang="en" sz="1900"/>
              <a:t>Please ask questions at any time during the presentation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6"/>
        <p:cNvGrpSpPr/>
        <p:nvPr/>
      </p:nvGrpSpPr>
      <p:grpSpPr>
        <a:xfrm>
          <a:off x="0" y="0"/>
          <a:ext cx="0" cy="0"/>
          <a:chOff x="0" y="0"/>
          <a:chExt cx="0" cy="0"/>
        </a:xfrm>
      </p:grpSpPr>
      <p:sp>
        <p:nvSpPr>
          <p:cNvPr id="577" name="Google Shape;577;p64"/>
          <p:cNvSpPr txBox="1">
            <a:spLocks noGrp="1"/>
          </p:cNvSpPr>
          <p:nvPr>
            <p:ph type="title"/>
          </p:nvPr>
        </p:nvSpPr>
        <p:spPr>
          <a:xfrm>
            <a:off x="718880" y="1093158"/>
            <a:ext cx="7698523" cy="68180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000"/>
              <a:buFont typeface="Calibri"/>
              <a:buNone/>
            </a:pPr>
            <a:r>
              <a:rPr lang="en" sz="3000">
                <a:solidFill>
                  <a:srgbClr val="FFFFFF"/>
                </a:solidFill>
              </a:rPr>
              <a:t>Strategies…</a:t>
            </a:r>
            <a:endParaRPr/>
          </a:p>
        </p:txBody>
      </p:sp>
      <p:sp>
        <p:nvSpPr>
          <p:cNvPr id="578" name="Google Shape;578;p64"/>
          <p:cNvSpPr txBox="1">
            <a:spLocks noGrp="1"/>
          </p:cNvSpPr>
          <p:nvPr>
            <p:ph type="body" idx="1"/>
          </p:nvPr>
        </p:nvSpPr>
        <p:spPr>
          <a:xfrm>
            <a:off x="1025719" y="2043808"/>
            <a:ext cx="7281746" cy="2006535"/>
          </a:xfrm>
          <a:prstGeom prst="rect">
            <a:avLst/>
          </a:prstGeom>
          <a:noFill/>
          <a:ln>
            <a:noFill/>
          </a:ln>
        </p:spPr>
        <p:txBody>
          <a:bodyPr spcFirstLastPara="1" wrap="square" lIns="91425" tIns="45700" rIns="91425" bIns="45700" anchor="ctr" anchorCtr="0">
            <a:normAutofit fontScale="25000" lnSpcReduction="20000"/>
          </a:bodyPr>
          <a:lstStyle/>
          <a:p>
            <a:pPr marL="0" lvl="0" indent="0" algn="l" rtl="0">
              <a:lnSpc>
                <a:spcPct val="90000"/>
              </a:lnSpc>
              <a:spcBef>
                <a:spcPts val="0"/>
              </a:spcBef>
              <a:spcAft>
                <a:spcPts val="0"/>
              </a:spcAft>
              <a:buClr>
                <a:schemeClr val="dk1"/>
              </a:buClr>
              <a:buSzPct val="100000"/>
              <a:buChar char="•"/>
            </a:pPr>
            <a:r>
              <a:rPr lang="en" sz="5800">
                <a:latin typeface="Cambria"/>
                <a:ea typeface="Cambria"/>
                <a:cs typeface="Cambria"/>
                <a:sym typeface="Cambria"/>
              </a:rPr>
              <a:t>STRATEGY</a:t>
            </a:r>
            <a:endParaRPr/>
          </a:p>
          <a:p>
            <a:pPr marL="0" lvl="0" indent="0" algn="l" rtl="0">
              <a:lnSpc>
                <a:spcPct val="90000"/>
              </a:lnSpc>
              <a:spcBef>
                <a:spcPts val="0"/>
              </a:spcBef>
              <a:spcAft>
                <a:spcPts val="0"/>
              </a:spcAft>
              <a:buClr>
                <a:schemeClr val="dk1"/>
              </a:buClr>
              <a:buSzPct val="100000"/>
              <a:buChar char="•"/>
            </a:pPr>
            <a:r>
              <a:rPr lang="en" sz="5800">
                <a:latin typeface="Cambria"/>
                <a:ea typeface="Cambria"/>
                <a:cs typeface="Cambria"/>
                <a:sym typeface="Cambria"/>
              </a:rPr>
              <a:t> </a:t>
            </a:r>
            <a:endParaRPr/>
          </a:p>
          <a:p>
            <a:pPr marL="0" lvl="0" indent="0" algn="l" rtl="0">
              <a:lnSpc>
                <a:spcPct val="90000"/>
              </a:lnSpc>
              <a:spcBef>
                <a:spcPts val="0"/>
              </a:spcBef>
              <a:spcAft>
                <a:spcPts val="0"/>
              </a:spcAft>
              <a:buClr>
                <a:schemeClr val="dk1"/>
              </a:buClr>
              <a:buSzPct val="100000"/>
              <a:buChar char="•"/>
            </a:pPr>
            <a:r>
              <a:rPr lang="en" sz="5800">
                <a:latin typeface="Arial"/>
                <a:ea typeface="Arial"/>
                <a:cs typeface="Arial"/>
                <a:sym typeface="Arial"/>
              </a:rPr>
              <a:t>“a plan of action or policy designed to achieve a major or overall aim.”</a:t>
            </a:r>
            <a:endParaRPr sz="5800">
              <a:latin typeface="Cambria"/>
              <a:ea typeface="Cambria"/>
              <a:cs typeface="Cambria"/>
              <a:sym typeface="Cambria"/>
            </a:endParaRPr>
          </a:p>
          <a:p>
            <a:pPr marL="0" lvl="0" indent="0" algn="l" rtl="0">
              <a:lnSpc>
                <a:spcPct val="90000"/>
              </a:lnSpc>
              <a:spcBef>
                <a:spcPts val="0"/>
              </a:spcBef>
              <a:spcAft>
                <a:spcPts val="0"/>
              </a:spcAft>
              <a:buClr>
                <a:schemeClr val="dk1"/>
              </a:buClr>
              <a:buSzPct val="100000"/>
              <a:buChar char="•"/>
            </a:pPr>
            <a:r>
              <a:rPr lang="en" sz="5800">
                <a:latin typeface="Arial"/>
                <a:ea typeface="Arial"/>
                <a:cs typeface="Arial"/>
                <a:sym typeface="Arial"/>
              </a:rPr>
              <a:t> </a:t>
            </a:r>
            <a:endParaRPr sz="5800">
              <a:latin typeface="Cambria"/>
              <a:ea typeface="Cambria"/>
              <a:cs typeface="Cambria"/>
              <a:sym typeface="Cambria"/>
            </a:endParaRPr>
          </a:p>
          <a:p>
            <a:pPr marL="0" lvl="0" indent="0" algn="l" rtl="0">
              <a:lnSpc>
                <a:spcPct val="90000"/>
              </a:lnSpc>
              <a:spcBef>
                <a:spcPts val="0"/>
              </a:spcBef>
              <a:spcAft>
                <a:spcPts val="0"/>
              </a:spcAft>
              <a:buClr>
                <a:schemeClr val="dk1"/>
              </a:buClr>
              <a:buSzPct val="100000"/>
              <a:buChar char="•"/>
            </a:pPr>
            <a:r>
              <a:rPr lang="en" sz="5800">
                <a:latin typeface="Arial"/>
                <a:ea typeface="Arial"/>
                <a:cs typeface="Arial"/>
                <a:sym typeface="Arial"/>
              </a:rPr>
              <a:t>“a plan, method, or series of maneuvers or stratagems for obtaining a specific goal or result” </a:t>
            </a:r>
            <a:endParaRPr sz="5800">
              <a:latin typeface="Cambria"/>
              <a:ea typeface="Cambria"/>
              <a:cs typeface="Cambria"/>
              <a:sym typeface="Cambria"/>
            </a:endParaRPr>
          </a:p>
          <a:p>
            <a:pPr marL="0" lvl="0" indent="0" algn="l" rtl="0">
              <a:lnSpc>
                <a:spcPct val="90000"/>
              </a:lnSpc>
              <a:spcBef>
                <a:spcPts val="0"/>
              </a:spcBef>
              <a:spcAft>
                <a:spcPts val="0"/>
              </a:spcAft>
              <a:buClr>
                <a:schemeClr val="dk1"/>
              </a:buClr>
              <a:buSzPct val="100000"/>
              <a:buChar char="•"/>
            </a:pPr>
            <a:r>
              <a:rPr lang="en" sz="5800">
                <a:latin typeface="Arial"/>
                <a:ea typeface="Arial"/>
                <a:cs typeface="Arial"/>
                <a:sym typeface="Arial"/>
              </a:rPr>
              <a:t> </a:t>
            </a:r>
            <a:endParaRPr sz="5800">
              <a:latin typeface="Cambria"/>
              <a:ea typeface="Cambria"/>
              <a:cs typeface="Cambria"/>
              <a:sym typeface="Cambria"/>
            </a:endParaRPr>
          </a:p>
          <a:p>
            <a:pPr marL="0" lvl="0" indent="0" algn="l" rtl="0">
              <a:lnSpc>
                <a:spcPct val="90000"/>
              </a:lnSpc>
              <a:spcBef>
                <a:spcPts val="0"/>
              </a:spcBef>
              <a:spcAft>
                <a:spcPts val="0"/>
              </a:spcAft>
              <a:buClr>
                <a:schemeClr val="dk1"/>
              </a:buClr>
              <a:buSzPct val="100000"/>
              <a:buChar char="•"/>
            </a:pPr>
            <a:r>
              <a:rPr lang="en" sz="5800">
                <a:latin typeface="Arial"/>
                <a:ea typeface="Arial"/>
                <a:cs typeface="Arial"/>
                <a:sym typeface="Arial"/>
              </a:rPr>
              <a:t> </a:t>
            </a:r>
            <a:endParaRPr sz="5800">
              <a:latin typeface="Cambria"/>
              <a:ea typeface="Cambria"/>
              <a:cs typeface="Cambria"/>
              <a:sym typeface="Cambria"/>
            </a:endParaRPr>
          </a:p>
          <a:p>
            <a:pPr marL="0" lvl="0" indent="0" algn="l" rtl="0">
              <a:lnSpc>
                <a:spcPct val="90000"/>
              </a:lnSpc>
              <a:spcBef>
                <a:spcPts val="0"/>
              </a:spcBef>
              <a:spcAft>
                <a:spcPts val="0"/>
              </a:spcAft>
              <a:buClr>
                <a:schemeClr val="dk1"/>
              </a:buClr>
              <a:buSzPct val="100000"/>
              <a:buChar char="•"/>
            </a:pPr>
            <a:r>
              <a:rPr lang="en" sz="5800">
                <a:latin typeface="Arial"/>
                <a:ea typeface="Arial"/>
                <a:cs typeface="Arial"/>
                <a:sym typeface="Arial"/>
              </a:rPr>
              <a:t> </a:t>
            </a:r>
            <a:endParaRPr sz="5800">
              <a:latin typeface="Cambria"/>
              <a:ea typeface="Cambria"/>
              <a:cs typeface="Cambria"/>
              <a:sym typeface="Cambria"/>
            </a:endParaRPr>
          </a:p>
          <a:p>
            <a:pPr marL="0" lvl="0" indent="0" algn="l" rtl="0">
              <a:lnSpc>
                <a:spcPct val="90000"/>
              </a:lnSpc>
              <a:spcBef>
                <a:spcPts val="0"/>
              </a:spcBef>
              <a:spcAft>
                <a:spcPts val="0"/>
              </a:spcAft>
              <a:buClr>
                <a:schemeClr val="dk1"/>
              </a:buClr>
              <a:buSzPct val="100000"/>
              <a:buNone/>
            </a:pPr>
            <a:endParaRPr sz="5800">
              <a:latin typeface="Cambria"/>
              <a:ea typeface="Cambria"/>
              <a:cs typeface="Cambria"/>
              <a:sym typeface="Cambria"/>
            </a:endParaRPr>
          </a:p>
          <a:p>
            <a:pPr marL="0" lvl="0" indent="0" algn="l" rtl="0">
              <a:lnSpc>
                <a:spcPct val="90000"/>
              </a:lnSpc>
              <a:spcBef>
                <a:spcPts val="0"/>
              </a:spcBef>
              <a:spcAft>
                <a:spcPts val="0"/>
              </a:spcAft>
              <a:buClr>
                <a:schemeClr val="dk1"/>
              </a:buClr>
              <a:buSzPct val="100000"/>
              <a:buChar char="•"/>
            </a:pPr>
            <a:r>
              <a:rPr lang="en" sz="5800">
                <a:latin typeface="Arial"/>
                <a:ea typeface="Arial"/>
                <a:cs typeface="Arial"/>
                <a:sym typeface="Arial"/>
              </a:rPr>
              <a:t>master plan</a:t>
            </a:r>
            <a:endParaRPr sz="5800">
              <a:latin typeface="Cambria"/>
              <a:ea typeface="Cambria"/>
              <a:cs typeface="Cambria"/>
              <a:sym typeface="Cambria"/>
            </a:endParaRPr>
          </a:p>
          <a:p>
            <a:pPr marL="0" lvl="0" indent="0" algn="l" rtl="0">
              <a:lnSpc>
                <a:spcPct val="90000"/>
              </a:lnSpc>
              <a:spcBef>
                <a:spcPts val="0"/>
              </a:spcBef>
              <a:spcAft>
                <a:spcPts val="0"/>
              </a:spcAft>
              <a:buClr>
                <a:schemeClr val="dk1"/>
              </a:buClr>
              <a:buSzPct val="100000"/>
              <a:buChar char="•"/>
            </a:pPr>
            <a:r>
              <a:rPr lang="en" sz="5800">
                <a:latin typeface="Arial"/>
                <a:ea typeface="Arial"/>
                <a:cs typeface="Arial"/>
                <a:sym typeface="Arial"/>
              </a:rPr>
              <a:t>grand design</a:t>
            </a:r>
            <a:endParaRPr sz="5800">
              <a:latin typeface="Cambria"/>
              <a:ea typeface="Cambria"/>
              <a:cs typeface="Cambria"/>
              <a:sym typeface="Cambria"/>
            </a:endParaRPr>
          </a:p>
          <a:p>
            <a:pPr marL="0" lvl="0" indent="0" algn="l" rtl="0">
              <a:lnSpc>
                <a:spcPct val="90000"/>
              </a:lnSpc>
              <a:spcBef>
                <a:spcPts val="0"/>
              </a:spcBef>
              <a:spcAft>
                <a:spcPts val="0"/>
              </a:spcAft>
              <a:buClr>
                <a:schemeClr val="dk1"/>
              </a:buClr>
              <a:buSzPct val="100000"/>
              <a:buChar char="•"/>
            </a:pPr>
            <a:r>
              <a:rPr lang="en" sz="5800">
                <a:latin typeface="Arial"/>
                <a:ea typeface="Arial"/>
                <a:cs typeface="Arial"/>
                <a:sym typeface="Arial"/>
              </a:rPr>
              <a:t>game plan</a:t>
            </a:r>
            <a:endParaRPr sz="5800">
              <a:latin typeface="Cambria"/>
              <a:ea typeface="Cambria"/>
              <a:cs typeface="Cambria"/>
              <a:sym typeface="Cambria"/>
            </a:endParaRPr>
          </a:p>
          <a:p>
            <a:pPr marL="0" lvl="0" indent="0" algn="l" rtl="0">
              <a:lnSpc>
                <a:spcPct val="90000"/>
              </a:lnSpc>
              <a:spcBef>
                <a:spcPts val="0"/>
              </a:spcBef>
              <a:spcAft>
                <a:spcPts val="0"/>
              </a:spcAft>
              <a:buClr>
                <a:schemeClr val="dk1"/>
              </a:buClr>
              <a:buSzPct val="100000"/>
              <a:buChar char="•"/>
            </a:pPr>
            <a:r>
              <a:rPr lang="en" sz="5800">
                <a:latin typeface="Arial"/>
                <a:ea typeface="Arial"/>
                <a:cs typeface="Arial"/>
                <a:sym typeface="Arial"/>
              </a:rPr>
              <a:t>plan of action</a:t>
            </a:r>
            <a:endParaRPr sz="5800">
              <a:latin typeface="Cambria"/>
              <a:ea typeface="Cambria"/>
              <a:cs typeface="Cambria"/>
              <a:sym typeface="Cambria"/>
            </a:endParaRPr>
          </a:p>
          <a:p>
            <a:pPr marL="0" lvl="0" indent="0" algn="l" rtl="0">
              <a:lnSpc>
                <a:spcPct val="90000"/>
              </a:lnSpc>
              <a:spcBef>
                <a:spcPts val="0"/>
              </a:spcBef>
              <a:spcAft>
                <a:spcPts val="0"/>
              </a:spcAft>
              <a:buClr>
                <a:schemeClr val="dk1"/>
              </a:buClr>
              <a:buSzPct val="100000"/>
              <a:buChar char="•"/>
            </a:pPr>
            <a:r>
              <a:rPr lang="en" sz="5800">
                <a:latin typeface="Arial"/>
                <a:ea typeface="Arial"/>
                <a:cs typeface="Arial"/>
                <a:sym typeface="Arial"/>
              </a:rPr>
              <a:t>plan</a:t>
            </a:r>
            <a:endParaRPr sz="5800">
              <a:latin typeface="Cambria"/>
              <a:ea typeface="Cambria"/>
              <a:cs typeface="Cambria"/>
              <a:sym typeface="Cambria"/>
            </a:endParaRPr>
          </a:p>
          <a:p>
            <a:pPr marL="0" lvl="0" indent="0" algn="l" rtl="0">
              <a:lnSpc>
                <a:spcPct val="90000"/>
              </a:lnSpc>
              <a:spcBef>
                <a:spcPts val="0"/>
              </a:spcBef>
              <a:spcAft>
                <a:spcPts val="0"/>
              </a:spcAft>
              <a:buClr>
                <a:schemeClr val="dk1"/>
              </a:buClr>
              <a:buSzPct val="100000"/>
              <a:buChar char="•"/>
            </a:pPr>
            <a:r>
              <a:rPr lang="en" sz="5800">
                <a:latin typeface="Arial"/>
                <a:ea typeface="Arial"/>
                <a:cs typeface="Arial"/>
                <a:sym typeface="Arial"/>
              </a:rPr>
              <a:t>policy</a:t>
            </a:r>
            <a:endParaRPr sz="5800">
              <a:latin typeface="Cambria"/>
              <a:ea typeface="Cambria"/>
              <a:cs typeface="Cambria"/>
              <a:sym typeface="Cambria"/>
            </a:endParaRPr>
          </a:p>
          <a:p>
            <a:pPr marL="0" lvl="0" indent="0" algn="l" rtl="0">
              <a:lnSpc>
                <a:spcPct val="90000"/>
              </a:lnSpc>
              <a:spcBef>
                <a:spcPts val="0"/>
              </a:spcBef>
              <a:spcAft>
                <a:spcPts val="0"/>
              </a:spcAft>
              <a:buClr>
                <a:schemeClr val="dk1"/>
              </a:buClr>
              <a:buSzPct val="100000"/>
              <a:buNone/>
            </a:pPr>
            <a:r>
              <a:rPr lang="en" sz="5800">
                <a:latin typeface="Arial"/>
                <a:ea typeface="Arial"/>
                <a:cs typeface="Arial"/>
                <a:sym typeface="Arial"/>
              </a:rPr>
              <a:t> </a:t>
            </a:r>
            <a:endParaRPr sz="5800">
              <a:latin typeface="Cambria"/>
              <a:ea typeface="Cambria"/>
              <a:cs typeface="Cambria"/>
              <a:sym typeface="Cambria"/>
            </a:endParaRPr>
          </a:p>
          <a:p>
            <a:pPr marL="0" lvl="0" indent="0" algn="l" rtl="0">
              <a:lnSpc>
                <a:spcPct val="90000"/>
              </a:lnSpc>
              <a:spcBef>
                <a:spcPts val="0"/>
              </a:spcBef>
              <a:spcAft>
                <a:spcPts val="0"/>
              </a:spcAft>
              <a:buClr>
                <a:schemeClr val="dk1"/>
              </a:buClr>
              <a:buSzPct val="100000"/>
              <a:buChar char="•"/>
            </a:pPr>
            <a:r>
              <a:rPr lang="en" sz="5800">
                <a:latin typeface="Arial"/>
                <a:ea typeface="Arial"/>
                <a:cs typeface="Arial"/>
                <a:sym typeface="Arial"/>
              </a:rPr>
              <a:t>We can have strategies for word finding, remembering, winning a game, or even cleaning our room.  What’s the plan?  How can we accomplish what we want to?</a:t>
            </a:r>
            <a:endParaRPr sz="5800">
              <a:latin typeface="Cambria"/>
              <a:ea typeface="Cambria"/>
              <a:cs typeface="Cambria"/>
              <a:sym typeface="Cambria"/>
            </a:endParaRPr>
          </a:p>
          <a:p>
            <a:pPr marL="0" lvl="0" indent="0" algn="l" rtl="0">
              <a:lnSpc>
                <a:spcPct val="90000"/>
              </a:lnSpc>
              <a:spcBef>
                <a:spcPts val="0"/>
              </a:spcBef>
              <a:spcAft>
                <a:spcPts val="0"/>
              </a:spcAft>
              <a:buClr>
                <a:schemeClr val="dk1"/>
              </a:buClr>
              <a:buSzPct val="100000"/>
              <a:buNone/>
            </a:pPr>
            <a:r>
              <a:rPr lang="en" sz="2000">
                <a:latin typeface="Arial"/>
                <a:ea typeface="Arial"/>
                <a:cs typeface="Arial"/>
                <a:sym typeface="Arial"/>
              </a:rPr>
              <a:t> </a:t>
            </a:r>
            <a:endParaRPr sz="2000">
              <a:latin typeface="Cambria"/>
              <a:ea typeface="Cambria"/>
              <a:cs typeface="Cambria"/>
              <a:sym typeface="Cambria"/>
            </a:endParaRPr>
          </a:p>
          <a:p>
            <a:pPr marL="228600" lvl="0" indent="-213169" algn="l" rtl="0">
              <a:lnSpc>
                <a:spcPct val="90000"/>
              </a:lnSpc>
              <a:spcBef>
                <a:spcPts val="1000"/>
              </a:spcBef>
              <a:spcAft>
                <a:spcPts val="0"/>
              </a:spcAft>
              <a:buClr>
                <a:schemeClr val="dk1"/>
              </a:buClr>
              <a:buSzPct val="100000"/>
              <a:buNone/>
            </a:pPr>
            <a:endParaRPr sz="975"/>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3"/>
        <p:cNvGrpSpPr/>
        <p:nvPr/>
      </p:nvGrpSpPr>
      <p:grpSpPr>
        <a:xfrm>
          <a:off x="0" y="0"/>
          <a:ext cx="0" cy="0"/>
          <a:chOff x="0" y="0"/>
          <a:chExt cx="0" cy="0"/>
        </a:xfrm>
      </p:grpSpPr>
      <p:sp>
        <p:nvSpPr>
          <p:cNvPr id="584" name="Google Shape;584;p65"/>
          <p:cNvSpPr/>
          <p:nvPr/>
        </p:nvSpPr>
        <p:spPr>
          <a:xfrm>
            <a:off x="0" y="0"/>
            <a:ext cx="9141714"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85" name="Google Shape;585;p65"/>
          <p:cNvGrpSpPr/>
          <p:nvPr/>
        </p:nvGrpSpPr>
        <p:grpSpPr>
          <a:xfrm>
            <a:off x="307282" y="476786"/>
            <a:ext cx="8356656" cy="1861602"/>
            <a:chOff x="409710" y="635715"/>
            <a:chExt cx="11142208" cy="2482136"/>
          </a:xfrm>
        </p:grpSpPr>
        <p:sp>
          <p:nvSpPr>
            <p:cNvPr id="586" name="Google Shape;586;p65"/>
            <p:cNvSpPr/>
            <p:nvPr/>
          </p:nvSpPr>
          <p:spPr>
            <a:xfrm>
              <a:off x="11223203" y="635716"/>
              <a:ext cx="328612" cy="1742360"/>
            </a:xfrm>
            <a:custGeom>
              <a:avLst/>
              <a:gdLst/>
              <a:ahLst/>
              <a:cxnLst/>
              <a:rect l="l" t="t" r="r" b="b"/>
              <a:pathLst>
                <a:path w="207" h="1114" extrusionOk="0">
                  <a:moveTo>
                    <a:pt x="207" y="987"/>
                  </a:moveTo>
                  <a:lnTo>
                    <a:pt x="0" y="1114"/>
                  </a:lnTo>
                  <a:lnTo>
                    <a:pt x="0" y="127"/>
                  </a:lnTo>
                  <a:lnTo>
                    <a:pt x="207" y="0"/>
                  </a:lnTo>
                  <a:lnTo>
                    <a:pt x="207" y="987"/>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7" name="Google Shape;587;p65"/>
            <p:cNvSpPr/>
            <p:nvPr/>
          </p:nvSpPr>
          <p:spPr>
            <a:xfrm>
              <a:off x="409710" y="1022350"/>
              <a:ext cx="709612" cy="2095501"/>
            </a:xfrm>
            <a:custGeom>
              <a:avLst/>
              <a:gdLst/>
              <a:ahLst/>
              <a:cxnLst/>
              <a:rect l="l" t="t" r="r" b="b"/>
              <a:pathLst>
                <a:path w="447" h="1363" extrusionOk="0">
                  <a:moveTo>
                    <a:pt x="447" y="1363"/>
                  </a:moveTo>
                  <a:lnTo>
                    <a:pt x="0" y="987"/>
                  </a:lnTo>
                  <a:lnTo>
                    <a:pt x="0" y="0"/>
                  </a:lnTo>
                  <a:lnTo>
                    <a:pt x="447" y="376"/>
                  </a:lnTo>
                  <a:lnTo>
                    <a:pt x="447" y="1363"/>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8" name="Google Shape;588;p65"/>
            <p:cNvSpPr/>
            <p:nvPr/>
          </p:nvSpPr>
          <p:spPr>
            <a:xfrm>
              <a:off x="409710" y="837744"/>
              <a:ext cx="403225" cy="1705431"/>
            </a:xfrm>
            <a:custGeom>
              <a:avLst/>
              <a:gdLst/>
              <a:ahLst/>
              <a:cxnLst/>
              <a:rect l="l" t="t" r="r" b="b"/>
              <a:pathLst>
                <a:path w="254" h="1109" extrusionOk="0">
                  <a:moveTo>
                    <a:pt x="254" y="987"/>
                  </a:moveTo>
                  <a:lnTo>
                    <a:pt x="0" y="1109"/>
                  </a:lnTo>
                  <a:lnTo>
                    <a:pt x="0" y="119"/>
                  </a:lnTo>
                  <a:lnTo>
                    <a:pt x="254" y="0"/>
                  </a:lnTo>
                  <a:lnTo>
                    <a:pt x="254" y="987"/>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9" name="Google Shape;589;p65"/>
            <p:cNvSpPr/>
            <p:nvPr/>
          </p:nvSpPr>
          <p:spPr>
            <a:xfrm>
              <a:off x="644660" y="640894"/>
              <a:ext cx="168275" cy="1713195"/>
            </a:xfrm>
            <a:custGeom>
              <a:avLst/>
              <a:gdLst/>
              <a:ahLst/>
              <a:cxnLst/>
              <a:rect l="l" t="t" r="r" b="b"/>
              <a:pathLst>
                <a:path w="106" h="1114" extrusionOk="0">
                  <a:moveTo>
                    <a:pt x="106" y="1114"/>
                  </a:moveTo>
                  <a:lnTo>
                    <a:pt x="0" y="1005"/>
                  </a:lnTo>
                  <a:lnTo>
                    <a:pt x="0" y="0"/>
                  </a:lnTo>
                  <a:lnTo>
                    <a:pt x="106" y="110"/>
                  </a:lnTo>
                  <a:lnTo>
                    <a:pt x="106" y="1114"/>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0" name="Google Shape;590;p65"/>
            <p:cNvSpPr/>
            <p:nvPr/>
          </p:nvSpPr>
          <p:spPr>
            <a:xfrm>
              <a:off x="644055" y="635715"/>
              <a:ext cx="10907863" cy="1541457"/>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91" name="Google Shape;591;p65"/>
          <p:cNvSpPr txBox="1">
            <a:spLocks noGrp="1"/>
          </p:cNvSpPr>
          <p:nvPr>
            <p:ph type="title"/>
          </p:nvPr>
        </p:nvSpPr>
        <p:spPr>
          <a:xfrm>
            <a:off x="785460" y="569854"/>
            <a:ext cx="772989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500"/>
              <a:buFont typeface="Calibri"/>
              <a:buNone/>
            </a:pPr>
            <a:r>
              <a:rPr lang="en" sz="3500">
                <a:solidFill>
                  <a:srgbClr val="FFFFFF"/>
                </a:solidFill>
              </a:rPr>
              <a:t>Use specific words</a:t>
            </a:r>
            <a:endParaRPr/>
          </a:p>
        </p:txBody>
      </p:sp>
      <p:sp>
        <p:nvSpPr>
          <p:cNvPr id="592" name="Google Shape;592;p65"/>
          <p:cNvSpPr txBox="1">
            <a:spLocks noGrp="1"/>
          </p:cNvSpPr>
          <p:nvPr>
            <p:ph type="body" idx="1"/>
          </p:nvPr>
        </p:nvSpPr>
        <p:spPr>
          <a:xfrm>
            <a:off x="1068678" y="1870838"/>
            <a:ext cx="3040158" cy="2672369"/>
          </a:xfrm>
          <a:prstGeom prst="rect">
            <a:avLst/>
          </a:prstGeom>
          <a:noFill/>
          <a:ln>
            <a:noFill/>
          </a:ln>
        </p:spPr>
        <p:txBody>
          <a:bodyPr spcFirstLastPara="1" wrap="square" lIns="91425" tIns="45700" rIns="91425" bIns="45700" anchor="t" anchorCtr="0">
            <a:normAutofit/>
          </a:bodyPr>
          <a:lstStyle/>
          <a:p>
            <a:pPr marL="228600" lvl="0" indent="-95250" algn="l" rtl="0">
              <a:lnSpc>
                <a:spcPct val="90000"/>
              </a:lnSpc>
              <a:spcBef>
                <a:spcPts val="0"/>
              </a:spcBef>
              <a:spcAft>
                <a:spcPts val="0"/>
              </a:spcAft>
              <a:buClr>
                <a:schemeClr val="dk1"/>
              </a:buClr>
              <a:buSzPts val="2100"/>
              <a:buNone/>
            </a:pPr>
            <a:endParaRPr sz="2100"/>
          </a:p>
        </p:txBody>
      </p:sp>
      <p:pic>
        <p:nvPicPr>
          <p:cNvPr id="593" name="Google Shape;593;p65" descr="Diagram&#10;&#10;Description automatically generated"/>
          <p:cNvPicPr preferRelativeResize="0"/>
          <p:nvPr/>
        </p:nvPicPr>
        <p:blipFill rotWithShape="1">
          <a:blip r:embed="rId3">
            <a:alphaModFix/>
          </a:blip>
          <a:srcRect/>
          <a:stretch/>
        </p:blipFill>
        <p:spPr>
          <a:xfrm>
            <a:off x="4611202" y="1869282"/>
            <a:ext cx="2645803" cy="267252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8"/>
        <p:cNvGrpSpPr/>
        <p:nvPr/>
      </p:nvGrpSpPr>
      <p:grpSpPr>
        <a:xfrm>
          <a:off x="0" y="0"/>
          <a:ext cx="0" cy="0"/>
          <a:chOff x="0" y="0"/>
          <a:chExt cx="0" cy="0"/>
        </a:xfrm>
      </p:grpSpPr>
      <p:sp>
        <p:nvSpPr>
          <p:cNvPr id="599" name="Google Shape;599;p66"/>
          <p:cNvSpPr txBox="1">
            <a:spLocks noGrp="1"/>
          </p:cNvSpPr>
          <p:nvPr>
            <p:ph type="title"/>
          </p:nvPr>
        </p:nvSpPr>
        <p:spPr>
          <a:xfrm>
            <a:off x="718880" y="1093158"/>
            <a:ext cx="7698523" cy="68180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000"/>
              <a:buFont typeface="Calibri"/>
              <a:buNone/>
            </a:pPr>
            <a:r>
              <a:rPr lang="en" sz="3000">
                <a:solidFill>
                  <a:srgbClr val="FFFFFF"/>
                </a:solidFill>
              </a:rPr>
              <a:t>Use specific words</a:t>
            </a:r>
            <a:endParaRPr/>
          </a:p>
        </p:txBody>
      </p:sp>
      <p:sp>
        <p:nvSpPr>
          <p:cNvPr id="600" name="Google Shape;600;p66"/>
          <p:cNvSpPr txBox="1">
            <a:spLocks noGrp="1"/>
          </p:cNvSpPr>
          <p:nvPr>
            <p:ph type="body" idx="1"/>
          </p:nvPr>
        </p:nvSpPr>
        <p:spPr>
          <a:xfrm>
            <a:off x="1025719" y="2043808"/>
            <a:ext cx="7281746" cy="2006535"/>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1800"/>
              <a:buChar char="•"/>
            </a:pPr>
            <a:r>
              <a:rPr lang="en" sz="1800"/>
              <a:t>I need to buy a thingie.</a:t>
            </a:r>
            <a:endParaRPr/>
          </a:p>
          <a:p>
            <a:pPr marL="228600" lvl="0" indent="-114300" algn="l" rtl="0">
              <a:lnSpc>
                <a:spcPct val="90000"/>
              </a:lnSpc>
              <a:spcBef>
                <a:spcPts val="1000"/>
              </a:spcBef>
              <a:spcAft>
                <a:spcPts val="0"/>
              </a:spcAft>
              <a:buClr>
                <a:schemeClr val="dk1"/>
              </a:buClr>
              <a:buSzPts val="1800"/>
              <a:buNone/>
            </a:pPr>
            <a:endParaRPr sz="1800"/>
          </a:p>
          <a:p>
            <a:pPr marL="228600" lvl="0" indent="-228600" algn="l" rtl="0">
              <a:lnSpc>
                <a:spcPct val="90000"/>
              </a:lnSpc>
              <a:spcBef>
                <a:spcPts val="1000"/>
              </a:spcBef>
              <a:spcAft>
                <a:spcPts val="0"/>
              </a:spcAft>
              <a:buClr>
                <a:schemeClr val="dk1"/>
              </a:buClr>
              <a:buSzPts val="1800"/>
              <a:buChar char="•"/>
            </a:pPr>
            <a:r>
              <a:rPr lang="en" sz="1800"/>
              <a:t>Where did you put my school stuff?</a:t>
            </a:r>
            <a:endParaRPr/>
          </a:p>
          <a:p>
            <a:pPr marL="228600" lvl="0" indent="-114300" algn="l" rtl="0">
              <a:lnSpc>
                <a:spcPct val="90000"/>
              </a:lnSpc>
              <a:spcBef>
                <a:spcPts val="1000"/>
              </a:spcBef>
              <a:spcAft>
                <a:spcPts val="0"/>
              </a:spcAft>
              <a:buClr>
                <a:schemeClr val="dk1"/>
              </a:buClr>
              <a:buSzPts val="1800"/>
              <a:buNone/>
            </a:pPr>
            <a:endParaRPr sz="1800"/>
          </a:p>
          <a:p>
            <a:pPr marL="228600" lvl="0" indent="-228600" algn="l" rtl="0">
              <a:lnSpc>
                <a:spcPct val="90000"/>
              </a:lnSpc>
              <a:spcBef>
                <a:spcPts val="1000"/>
              </a:spcBef>
              <a:spcAft>
                <a:spcPts val="0"/>
              </a:spcAft>
              <a:buClr>
                <a:schemeClr val="dk1"/>
              </a:buClr>
              <a:buSzPts val="1800"/>
              <a:buChar char="•"/>
            </a:pPr>
            <a:r>
              <a:rPr lang="en" sz="1800"/>
              <a:t>I saw a guy in the car place.</a:t>
            </a:r>
            <a:endParaRPr/>
          </a:p>
          <a:p>
            <a:pPr marL="228600" lvl="0" indent="-114300" algn="l" rtl="0">
              <a:lnSpc>
                <a:spcPct val="90000"/>
              </a:lnSpc>
              <a:spcBef>
                <a:spcPts val="1000"/>
              </a:spcBef>
              <a:spcAft>
                <a:spcPts val="0"/>
              </a:spcAft>
              <a:buClr>
                <a:schemeClr val="dk1"/>
              </a:buClr>
              <a:buSzPts val="1800"/>
              <a:buNone/>
            </a:pPr>
            <a:endParaRPr sz="1800"/>
          </a:p>
          <a:p>
            <a:pPr marL="228600" lvl="0" indent="-228600" algn="l" rtl="0">
              <a:lnSpc>
                <a:spcPct val="90000"/>
              </a:lnSpc>
              <a:spcBef>
                <a:spcPts val="1000"/>
              </a:spcBef>
              <a:spcAft>
                <a:spcPts val="0"/>
              </a:spcAft>
              <a:buClr>
                <a:schemeClr val="dk1"/>
              </a:buClr>
              <a:buSzPts val="1800"/>
              <a:buChar char="•"/>
            </a:pPr>
            <a:r>
              <a:rPr lang="en" sz="1800"/>
              <a:t>He found a thingamajig in his backpack.</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5"/>
        <p:cNvGrpSpPr/>
        <p:nvPr/>
      </p:nvGrpSpPr>
      <p:grpSpPr>
        <a:xfrm>
          <a:off x="0" y="0"/>
          <a:ext cx="0" cy="0"/>
          <a:chOff x="0" y="0"/>
          <a:chExt cx="0" cy="0"/>
        </a:xfrm>
      </p:grpSpPr>
      <p:sp>
        <p:nvSpPr>
          <p:cNvPr id="606" name="Google Shape;606;p67"/>
          <p:cNvSpPr/>
          <p:nvPr/>
        </p:nvSpPr>
        <p:spPr>
          <a:xfrm>
            <a:off x="0" y="0"/>
            <a:ext cx="9141714"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607" name="Google Shape;607;p67"/>
          <p:cNvGrpSpPr/>
          <p:nvPr/>
        </p:nvGrpSpPr>
        <p:grpSpPr>
          <a:xfrm>
            <a:off x="307282" y="476786"/>
            <a:ext cx="8356656" cy="1861602"/>
            <a:chOff x="409710" y="635715"/>
            <a:chExt cx="11142208" cy="2482136"/>
          </a:xfrm>
        </p:grpSpPr>
        <p:sp>
          <p:nvSpPr>
            <p:cNvPr id="608" name="Google Shape;608;p67"/>
            <p:cNvSpPr/>
            <p:nvPr/>
          </p:nvSpPr>
          <p:spPr>
            <a:xfrm>
              <a:off x="11223203" y="635716"/>
              <a:ext cx="328612" cy="1742360"/>
            </a:xfrm>
            <a:custGeom>
              <a:avLst/>
              <a:gdLst/>
              <a:ahLst/>
              <a:cxnLst/>
              <a:rect l="l" t="t" r="r" b="b"/>
              <a:pathLst>
                <a:path w="207" h="1114" extrusionOk="0">
                  <a:moveTo>
                    <a:pt x="207" y="987"/>
                  </a:moveTo>
                  <a:lnTo>
                    <a:pt x="0" y="1114"/>
                  </a:lnTo>
                  <a:lnTo>
                    <a:pt x="0" y="127"/>
                  </a:lnTo>
                  <a:lnTo>
                    <a:pt x="207" y="0"/>
                  </a:lnTo>
                  <a:lnTo>
                    <a:pt x="207" y="987"/>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9" name="Google Shape;609;p67"/>
            <p:cNvSpPr/>
            <p:nvPr/>
          </p:nvSpPr>
          <p:spPr>
            <a:xfrm>
              <a:off x="409710" y="1022350"/>
              <a:ext cx="709612" cy="2095501"/>
            </a:xfrm>
            <a:custGeom>
              <a:avLst/>
              <a:gdLst/>
              <a:ahLst/>
              <a:cxnLst/>
              <a:rect l="l" t="t" r="r" b="b"/>
              <a:pathLst>
                <a:path w="447" h="1363" extrusionOk="0">
                  <a:moveTo>
                    <a:pt x="447" y="1363"/>
                  </a:moveTo>
                  <a:lnTo>
                    <a:pt x="0" y="987"/>
                  </a:lnTo>
                  <a:lnTo>
                    <a:pt x="0" y="0"/>
                  </a:lnTo>
                  <a:lnTo>
                    <a:pt x="447" y="376"/>
                  </a:lnTo>
                  <a:lnTo>
                    <a:pt x="447" y="1363"/>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0" name="Google Shape;610;p67"/>
            <p:cNvSpPr/>
            <p:nvPr/>
          </p:nvSpPr>
          <p:spPr>
            <a:xfrm>
              <a:off x="409710" y="837744"/>
              <a:ext cx="403225" cy="1705431"/>
            </a:xfrm>
            <a:custGeom>
              <a:avLst/>
              <a:gdLst/>
              <a:ahLst/>
              <a:cxnLst/>
              <a:rect l="l" t="t" r="r" b="b"/>
              <a:pathLst>
                <a:path w="254" h="1109" extrusionOk="0">
                  <a:moveTo>
                    <a:pt x="254" y="987"/>
                  </a:moveTo>
                  <a:lnTo>
                    <a:pt x="0" y="1109"/>
                  </a:lnTo>
                  <a:lnTo>
                    <a:pt x="0" y="119"/>
                  </a:lnTo>
                  <a:lnTo>
                    <a:pt x="254" y="0"/>
                  </a:lnTo>
                  <a:lnTo>
                    <a:pt x="254" y="987"/>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1" name="Google Shape;611;p67"/>
            <p:cNvSpPr/>
            <p:nvPr/>
          </p:nvSpPr>
          <p:spPr>
            <a:xfrm>
              <a:off x="644660" y="640894"/>
              <a:ext cx="168275" cy="1713195"/>
            </a:xfrm>
            <a:custGeom>
              <a:avLst/>
              <a:gdLst/>
              <a:ahLst/>
              <a:cxnLst/>
              <a:rect l="l" t="t" r="r" b="b"/>
              <a:pathLst>
                <a:path w="106" h="1114" extrusionOk="0">
                  <a:moveTo>
                    <a:pt x="106" y="1114"/>
                  </a:moveTo>
                  <a:lnTo>
                    <a:pt x="0" y="1005"/>
                  </a:lnTo>
                  <a:lnTo>
                    <a:pt x="0" y="0"/>
                  </a:lnTo>
                  <a:lnTo>
                    <a:pt x="106" y="110"/>
                  </a:lnTo>
                  <a:lnTo>
                    <a:pt x="106" y="1114"/>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2" name="Google Shape;612;p67"/>
            <p:cNvSpPr/>
            <p:nvPr/>
          </p:nvSpPr>
          <p:spPr>
            <a:xfrm>
              <a:off x="644055" y="635715"/>
              <a:ext cx="10907863" cy="1541457"/>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613" name="Google Shape;613;p67"/>
          <p:cNvSpPr txBox="1">
            <a:spLocks noGrp="1"/>
          </p:cNvSpPr>
          <p:nvPr>
            <p:ph type="title"/>
          </p:nvPr>
        </p:nvSpPr>
        <p:spPr>
          <a:xfrm>
            <a:off x="1015249" y="569854"/>
            <a:ext cx="75001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2700"/>
              <a:buFont typeface="Calibri"/>
              <a:buNone/>
            </a:pPr>
            <a:r>
              <a:rPr lang="en" sz="2700">
                <a:solidFill>
                  <a:srgbClr val="FFFFFF"/>
                </a:solidFill>
                <a:latin typeface="Calibri"/>
                <a:ea typeface="Calibri"/>
                <a:cs typeface="Calibri"/>
                <a:sym typeface="Calibri"/>
              </a:rPr>
              <a:t>Reflective Pause</a:t>
            </a:r>
            <a:br>
              <a:rPr lang="en" sz="2700">
                <a:solidFill>
                  <a:srgbClr val="FFFFFF"/>
                </a:solidFill>
                <a:latin typeface="Calibri"/>
                <a:ea typeface="Calibri"/>
                <a:cs typeface="Calibri"/>
                <a:sym typeface="Calibri"/>
              </a:rPr>
            </a:br>
            <a:br>
              <a:rPr lang="en" sz="2700">
                <a:solidFill>
                  <a:srgbClr val="FFFFFF"/>
                </a:solidFill>
                <a:latin typeface="Calibri"/>
                <a:ea typeface="Calibri"/>
                <a:cs typeface="Calibri"/>
                <a:sym typeface="Calibri"/>
              </a:rPr>
            </a:br>
            <a:r>
              <a:rPr lang="en" sz="2700">
                <a:solidFill>
                  <a:srgbClr val="FFFFFF"/>
                </a:solidFill>
                <a:latin typeface="Calibri"/>
                <a:ea typeface="Calibri"/>
                <a:cs typeface="Calibri"/>
                <a:sym typeface="Calibri"/>
              </a:rPr>
              <a:t> CHILL!</a:t>
            </a:r>
            <a:endParaRPr/>
          </a:p>
        </p:txBody>
      </p:sp>
      <p:sp>
        <p:nvSpPr>
          <p:cNvPr id="614" name="Google Shape;614;p67"/>
          <p:cNvSpPr txBox="1"/>
          <p:nvPr/>
        </p:nvSpPr>
        <p:spPr>
          <a:xfrm>
            <a:off x="1025719" y="2043808"/>
            <a:ext cx="7281746" cy="2006535"/>
          </a:xfrm>
          <a:prstGeom prst="rect">
            <a:avLst/>
          </a:prstGeom>
          <a:noFill/>
          <a:ln>
            <a:noFill/>
          </a:ln>
        </p:spPr>
        <p:txBody>
          <a:bodyPr spcFirstLastPara="1" wrap="square" lIns="68575" tIns="34275" rIns="68575" bIns="34275" anchor="ctr" anchorCtr="0">
            <a:normAutofit/>
          </a:bodyPr>
          <a:lstStyle/>
          <a:p>
            <a:pPr marL="0" marR="0" lvl="0" indent="0" algn="l" rtl="0">
              <a:lnSpc>
                <a:spcPct val="90000"/>
              </a:lnSpc>
              <a:spcBef>
                <a:spcPts val="0"/>
              </a:spcBef>
              <a:spcAft>
                <a:spcPts val="0"/>
              </a:spcAft>
              <a:buNone/>
            </a:pPr>
            <a:endParaRPr sz="1800">
              <a:solidFill>
                <a:schemeClr val="dk1"/>
              </a:solidFill>
              <a:latin typeface="Calibri"/>
              <a:ea typeface="Calibri"/>
              <a:cs typeface="Calibri"/>
              <a:sym typeface="Calibri"/>
            </a:endParaRPr>
          </a:p>
        </p:txBody>
      </p:sp>
      <p:sp>
        <p:nvSpPr>
          <p:cNvPr id="615" name="Google Shape;615;p67"/>
          <p:cNvSpPr txBox="1">
            <a:spLocks noGrp="1"/>
          </p:cNvSpPr>
          <p:nvPr>
            <p:ph type="body" idx="1"/>
          </p:nvPr>
        </p:nvSpPr>
        <p:spPr>
          <a:xfrm>
            <a:off x="6781081" y="8767781"/>
            <a:ext cx="6752267" cy="60556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1800"/>
              <a:buNone/>
            </a:pPr>
            <a:endParaRPr sz="1800"/>
          </a:p>
        </p:txBody>
      </p:sp>
      <p:sp>
        <p:nvSpPr>
          <p:cNvPr id="616" name="Google Shape;616;p67"/>
          <p:cNvSpPr txBox="1"/>
          <p:nvPr/>
        </p:nvSpPr>
        <p:spPr>
          <a:xfrm>
            <a:off x="-9601200" y="-7641772"/>
            <a:ext cx="686663" cy="2250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350">
                <a:solidFill>
                  <a:schemeClr val="dk1"/>
                </a:solidFill>
                <a:latin typeface="Calibri"/>
                <a:ea typeface="Calibri"/>
                <a:cs typeface="Calibri"/>
                <a:sym typeface="Calibri"/>
              </a:rPr>
              <a:t>“Reflec</a:t>
            </a:r>
            <a:endParaRPr sz="1350">
              <a:solidFill>
                <a:schemeClr val="dk1"/>
              </a:solidFill>
              <a:latin typeface="Calibri"/>
              <a:ea typeface="Calibri"/>
              <a:cs typeface="Calibri"/>
              <a:sym typeface="Calibri"/>
            </a:endParaRPr>
          </a:p>
        </p:txBody>
      </p:sp>
      <p:grpSp>
        <p:nvGrpSpPr>
          <p:cNvPr id="617" name="Google Shape;617;p67"/>
          <p:cNvGrpSpPr/>
          <p:nvPr/>
        </p:nvGrpSpPr>
        <p:grpSpPr>
          <a:xfrm>
            <a:off x="1634410" y="1876018"/>
            <a:ext cx="5995749" cy="2783741"/>
            <a:chOff x="567541" y="1520"/>
            <a:chExt cx="5995749" cy="3711654"/>
          </a:xfrm>
        </p:grpSpPr>
        <p:sp>
          <p:nvSpPr>
            <p:cNvPr id="618" name="Google Shape;618;p67"/>
            <p:cNvSpPr/>
            <p:nvPr/>
          </p:nvSpPr>
          <p:spPr>
            <a:xfrm>
              <a:off x="567541" y="1520"/>
              <a:ext cx="2855118" cy="1713071"/>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7"/>
            <p:cNvSpPr txBox="1"/>
            <p:nvPr/>
          </p:nvSpPr>
          <p:spPr>
            <a:xfrm>
              <a:off x="567541" y="1520"/>
              <a:ext cx="2855118" cy="1713071"/>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Clr>
                  <a:schemeClr val="lt1"/>
                </a:buClr>
                <a:buSzPts val="2300"/>
                <a:buFont typeface="Calibri"/>
                <a:buNone/>
              </a:pPr>
              <a:r>
                <a:rPr lang="en" sz="2300">
                  <a:solidFill>
                    <a:schemeClr val="lt1"/>
                  </a:solidFill>
                  <a:latin typeface="Calibri"/>
                  <a:ea typeface="Calibri"/>
                  <a:cs typeface="Calibri"/>
                  <a:sym typeface="Calibri"/>
                </a:rPr>
                <a:t>Think about working with disfluency – Take your time </a:t>
              </a:r>
              <a:endParaRPr/>
            </a:p>
          </p:txBody>
        </p:sp>
        <p:sp>
          <p:nvSpPr>
            <p:cNvPr id="620" name="Google Shape;620;p67"/>
            <p:cNvSpPr/>
            <p:nvPr/>
          </p:nvSpPr>
          <p:spPr>
            <a:xfrm>
              <a:off x="3708172" y="1520"/>
              <a:ext cx="2855118" cy="1713071"/>
            </a:xfrm>
            <a:prstGeom prst="rect">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67"/>
            <p:cNvSpPr txBox="1"/>
            <p:nvPr/>
          </p:nvSpPr>
          <p:spPr>
            <a:xfrm>
              <a:off x="3708172" y="1520"/>
              <a:ext cx="2855118" cy="1713071"/>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Clr>
                  <a:schemeClr val="lt1"/>
                </a:buClr>
                <a:buSzPts val="2300"/>
                <a:buFont typeface="Calibri"/>
                <a:buNone/>
              </a:pPr>
              <a:r>
                <a:rPr lang="en" sz="2300">
                  <a:solidFill>
                    <a:schemeClr val="lt1"/>
                  </a:solidFill>
                  <a:latin typeface="Calibri"/>
                  <a:ea typeface="Calibri"/>
                  <a:cs typeface="Calibri"/>
                  <a:sym typeface="Calibri"/>
                </a:rPr>
                <a:t>responding and model a calm, deliberate rate of speech.</a:t>
              </a:r>
              <a:endParaRPr/>
            </a:p>
          </p:txBody>
        </p:sp>
        <p:sp>
          <p:nvSpPr>
            <p:cNvPr id="622" name="Google Shape;622;p67"/>
            <p:cNvSpPr/>
            <p:nvPr/>
          </p:nvSpPr>
          <p:spPr>
            <a:xfrm>
              <a:off x="2137857" y="2000103"/>
              <a:ext cx="2855118" cy="1713071"/>
            </a:xfrm>
            <a:prstGeom prst="rect">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7"/>
            <p:cNvSpPr txBox="1"/>
            <p:nvPr/>
          </p:nvSpPr>
          <p:spPr>
            <a:xfrm>
              <a:off x="2137857" y="2000103"/>
              <a:ext cx="2855118" cy="1713071"/>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Clr>
                  <a:schemeClr val="lt1"/>
                </a:buClr>
                <a:buSzPts val="2300"/>
                <a:buFont typeface="Calibri"/>
                <a:buNone/>
              </a:pPr>
              <a:r>
                <a:rPr lang="en" sz="2300">
                  <a:solidFill>
                    <a:schemeClr val="lt1"/>
                  </a:solidFill>
                  <a:latin typeface="Calibri"/>
                  <a:ea typeface="Calibri"/>
                  <a:cs typeface="Calibri"/>
                  <a:sym typeface="Calibri"/>
                </a:rPr>
                <a:t>This is especially effective with what Dr. German calls ”Type 1” word finders. </a:t>
              </a:r>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629" name="Google Shape;629;p68" title="claire and jane 3 2.mov">
            <a:hlinkClick r:id="rId3"/>
          </p:cNvPr>
          <p:cNvPicPr preferRelativeResize="0"/>
          <p:nvPr/>
        </p:nvPicPr>
        <p:blipFill>
          <a:blip r:embed="rId4">
            <a:alphaModFix/>
          </a:blip>
          <a:stretch>
            <a:fillRect/>
          </a:stretch>
        </p:blipFill>
        <p:spPr>
          <a:xfrm>
            <a:off x="152400" y="152400"/>
            <a:ext cx="5482726" cy="4112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9"/>
                                        </p:tgtEl>
                                        <p:attrNameLst>
                                          <p:attrName>style.visibility</p:attrName>
                                        </p:attrNameLst>
                                      </p:cBhvr>
                                      <p:to>
                                        <p:strVal val="visible"/>
                                      </p:to>
                                    </p:set>
                                    <p:animEffect transition="in" filter="fade">
                                      <p:cBhvr>
                                        <p:cTn id="7" dur="1000"/>
                                        <p:tgtEl>
                                          <p:spTgt spid="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634" name="Google Shape;634;p69"/>
          <p:cNvPicPr preferRelativeResize="0"/>
          <p:nvPr/>
        </p:nvPicPr>
        <p:blipFill>
          <a:blip r:embed="rId3">
            <a:alphaModFix/>
          </a:blip>
          <a:stretch>
            <a:fillRect/>
          </a:stretch>
        </p:blipFill>
        <p:spPr>
          <a:xfrm>
            <a:off x="152400" y="152400"/>
            <a:ext cx="4686300" cy="29718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9"/>
        <p:cNvGrpSpPr/>
        <p:nvPr/>
      </p:nvGrpSpPr>
      <p:grpSpPr>
        <a:xfrm>
          <a:off x="0" y="0"/>
          <a:ext cx="0" cy="0"/>
          <a:chOff x="0" y="0"/>
          <a:chExt cx="0" cy="0"/>
        </a:xfrm>
      </p:grpSpPr>
      <p:sp>
        <p:nvSpPr>
          <p:cNvPr id="640" name="Google Shape;640;p70"/>
          <p:cNvSpPr/>
          <p:nvPr/>
        </p:nvSpPr>
        <p:spPr>
          <a:xfrm>
            <a:off x="0" y="0"/>
            <a:ext cx="9141714"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641" name="Google Shape;641;p70"/>
          <p:cNvGrpSpPr/>
          <p:nvPr/>
        </p:nvGrpSpPr>
        <p:grpSpPr>
          <a:xfrm>
            <a:off x="307282" y="476786"/>
            <a:ext cx="8356656" cy="1861602"/>
            <a:chOff x="409710" y="635715"/>
            <a:chExt cx="11142208" cy="2482136"/>
          </a:xfrm>
        </p:grpSpPr>
        <p:sp>
          <p:nvSpPr>
            <p:cNvPr id="642" name="Google Shape;642;p70"/>
            <p:cNvSpPr/>
            <p:nvPr/>
          </p:nvSpPr>
          <p:spPr>
            <a:xfrm>
              <a:off x="11223203" y="635716"/>
              <a:ext cx="328612" cy="1742360"/>
            </a:xfrm>
            <a:custGeom>
              <a:avLst/>
              <a:gdLst/>
              <a:ahLst/>
              <a:cxnLst/>
              <a:rect l="l" t="t" r="r" b="b"/>
              <a:pathLst>
                <a:path w="207" h="1114" extrusionOk="0">
                  <a:moveTo>
                    <a:pt x="207" y="987"/>
                  </a:moveTo>
                  <a:lnTo>
                    <a:pt x="0" y="1114"/>
                  </a:lnTo>
                  <a:lnTo>
                    <a:pt x="0" y="127"/>
                  </a:lnTo>
                  <a:lnTo>
                    <a:pt x="207" y="0"/>
                  </a:lnTo>
                  <a:lnTo>
                    <a:pt x="207" y="987"/>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3" name="Google Shape;643;p70"/>
            <p:cNvSpPr/>
            <p:nvPr/>
          </p:nvSpPr>
          <p:spPr>
            <a:xfrm>
              <a:off x="409710" y="1022350"/>
              <a:ext cx="709612" cy="2095501"/>
            </a:xfrm>
            <a:custGeom>
              <a:avLst/>
              <a:gdLst/>
              <a:ahLst/>
              <a:cxnLst/>
              <a:rect l="l" t="t" r="r" b="b"/>
              <a:pathLst>
                <a:path w="447" h="1363" extrusionOk="0">
                  <a:moveTo>
                    <a:pt x="447" y="1363"/>
                  </a:moveTo>
                  <a:lnTo>
                    <a:pt x="0" y="987"/>
                  </a:lnTo>
                  <a:lnTo>
                    <a:pt x="0" y="0"/>
                  </a:lnTo>
                  <a:lnTo>
                    <a:pt x="447" y="376"/>
                  </a:lnTo>
                  <a:lnTo>
                    <a:pt x="447" y="1363"/>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4" name="Google Shape;644;p70"/>
            <p:cNvSpPr/>
            <p:nvPr/>
          </p:nvSpPr>
          <p:spPr>
            <a:xfrm>
              <a:off x="409710" y="837744"/>
              <a:ext cx="403225" cy="1705431"/>
            </a:xfrm>
            <a:custGeom>
              <a:avLst/>
              <a:gdLst/>
              <a:ahLst/>
              <a:cxnLst/>
              <a:rect l="l" t="t" r="r" b="b"/>
              <a:pathLst>
                <a:path w="254" h="1109" extrusionOk="0">
                  <a:moveTo>
                    <a:pt x="254" y="987"/>
                  </a:moveTo>
                  <a:lnTo>
                    <a:pt x="0" y="1109"/>
                  </a:lnTo>
                  <a:lnTo>
                    <a:pt x="0" y="119"/>
                  </a:lnTo>
                  <a:lnTo>
                    <a:pt x="254" y="0"/>
                  </a:lnTo>
                  <a:lnTo>
                    <a:pt x="254" y="987"/>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5" name="Google Shape;645;p70"/>
            <p:cNvSpPr/>
            <p:nvPr/>
          </p:nvSpPr>
          <p:spPr>
            <a:xfrm>
              <a:off x="644660" y="640894"/>
              <a:ext cx="168275" cy="1713195"/>
            </a:xfrm>
            <a:custGeom>
              <a:avLst/>
              <a:gdLst/>
              <a:ahLst/>
              <a:cxnLst/>
              <a:rect l="l" t="t" r="r" b="b"/>
              <a:pathLst>
                <a:path w="106" h="1114" extrusionOk="0">
                  <a:moveTo>
                    <a:pt x="106" y="1114"/>
                  </a:moveTo>
                  <a:lnTo>
                    <a:pt x="0" y="1005"/>
                  </a:lnTo>
                  <a:lnTo>
                    <a:pt x="0" y="0"/>
                  </a:lnTo>
                  <a:lnTo>
                    <a:pt x="106" y="110"/>
                  </a:lnTo>
                  <a:lnTo>
                    <a:pt x="106" y="1114"/>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6" name="Google Shape;646;p70"/>
            <p:cNvSpPr/>
            <p:nvPr/>
          </p:nvSpPr>
          <p:spPr>
            <a:xfrm>
              <a:off x="644055" y="635715"/>
              <a:ext cx="10907863" cy="1541457"/>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647" name="Google Shape;647;p70"/>
          <p:cNvSpPr txBox="1">
            <a:spLocks noGrp="1"/>
          </p:cNvSpPr>
          <p:nvPr>
            <p:ph type="title"/>
          </p:nvPr>
        </p:nvSpPr>
        <p:spPr>
          <a:xfrm>
            <a:off x="1015249" y="569854"/>
            <a:ext cx="75001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500"/>
              <a:buFont typeface="Calibri"/>
              <a:buNone/>
            </a:pPr>
            <a:r>
              <a:rPr lang="en" sz="3500">
                <a:solidFill>
                  <a:srgbClr val="FFFFFF"/>
                </a:solidFill>
              </a:rPr>
              <a:t>Visualizing</a:t>
            </a:r>
            <a:endParaRPr/>
          </a:p>
        </p:txBody>
      </p:sp>
      <p:grpSp>
        <p:nvGrpSpPr>
          <p:cNvPr id="648" name="Google Shape;648;p70"/>
          <p:cNvGrpSpPr/>
          <p:nvPr/>
        </p:nvGrpSpPr>
        <p:grpSpPr>
          <a:xfrm>
            <a:off x="1066869" y="1874878"/>
            <a:ext cx="7130832" cy="2786021"/>
            <a:chOff x="0" y="0"/>
            <a:chExt cx="7130832" cy="3714695"/>
          </a:xfrm>
        </p:grpSpPr>
        <p:sp>
          <p:nvSpPr>
            <p:cNvPr id="649" name="Google Shape;649;p70"/>
            <p:cNvSpPr/>
            <p:nvPr/>
          </p:nvSpPr>
          <p:spPr>
            <a:xfrm>
              <a:off x="0" y="0"/>
              <a:ext cx="5704666" cy="817233"/>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70"/>
            <p:cNvSpPr txBox="1"/>
            <p:nvPr/>
          </p:nvSpPr>
          <p:spPr>
            <a:xfrm>
              <a:off x="23936" y="23936"/>
              <a:ext cx="4753751" cy="769361"/>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Clr>
                  <a:schemeClr val="lt1"/>
                </a:buClr>
                <a:buSzPts val="2100"/>
                <a:buFont typeface="Calibri"/>
                <a:buNone/>
              </a:pPr>
              <a:r>
                <a:rPr lang="en" sz="2100">
                  <a:solidFill>
                    <a:schemeClr val="lt1"/>
                  </a:solidFill>
                  <a:latin typeface="Calibri"/>
                  <a:ea typeface="Calibri"/>
                  <a:cs typeface="Calibri"/>
                  <a:sym typeface="Calibri"/>
                </a:rPr>
                <a:t>Make a picture in your mind.</a:t>
              </a:r>
              <a:endParaRPr/>
            </a:p>
          </p:txBody>
        </p:sp>
        <p:sp>
          <p:nvSpPr>
            <p:cNvPr id="651" name="Google Shape;651;p70"/>
            <p:cNvSpPr/>
            <p:nvPr/>
          </p:nvSpPr>
          <p:spPr>
            <a:xfrm>
              <a:off x="477765" y="965820"/>
              <a:ext cx="5704666" cy="817233"/>
            </a:xfrm>
            <a:prstGeom prst="roundRect">
              <a:avLst>
                <a:gd name="adj" fmla="val 10000"/>
              </a:avLst>
            </a:prstGeom>
            <a:solidFill>
              <a:srgbClr val="50C9B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70"/>
            <p:cNvSpPr txBox="1"/>
            <p:nvPr/>
          </p:nvSpPr>
          <p:spPr>
            <a:xfrm>
              <a:off x="501701" y="989756"/>
              <a:ext cx="4647827" cy="769361"/>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Clr>
                  <a:schemeClr val="lt1"/>
                </a:buClr>
                <a:buSzPts val="2100"/>
                <a:buFont typeface="Calibri"/>
                <a:buNone/>
              </a:pPr>
              <a:r>
                <a:rPr lang="en" sz="2100">
                  <a:solidFill>
                    <a:schemeClr val="lt1"/>
                  </a:solidFill>
                  <a:latin typeface="Calibri"/>
                  <a:ea typeface="Calibri"/>
                  <a:cs typeface="Calibri"/>
                  <a:sym typeface="Calibri"/>
                </a:rPr>
                <a:t>Close your eyes and see a video in your head.</a:t>
              </a:r>
              <a:endParaRPr/>
            </a:p>
          </p:txBody>
        </p:sp>
        <p:sp>
          <p:nvSpPr>
            <p:cNvPr id="653" name="Google Shape;653;p70"/>
            <p:cNvSpPr/>
            <p:nvPr/>
          </p:nvSpPr>
          <p:spPr>
            <a:xfrm>
              <a:off x="948400" y="1931641"/>
              <a:ext cx="5704666" cy="817233"/>
            </a:xfrm>
            <a:prstGeom prst="roundRect">
              <a:avLst>
                <a:gd name="adj" fmla="val 10000"/>
              </a:avLst>
            </a:prstGeom>
            <a:solidFill>
              <a:srgbClr val="48BD6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70"/>
            <p:cNvSpPr txBox="1"/>
            <p:nvPr/>
          </p:nvSpPr>
          <p:spPr>
            <a:xfrm>
              <a:off x="972336" y="1955577"/>
              <a:ext cx="4654957" cy="769361"/>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Clr>
                  <a:schemeClr val="lt1"/>
                </a:buClr>
                <a:buSzPts val="2100"/>
                <a:buFont typeface="Calibri"/>
                <a:buNone/>
              </a:pPr>
              <a:r>
                <a:rPr lang="en" sz="2100">
                  <a:solidFill>
                    <a:schemeClr val="lt1"/>
                  </a:solidFill>
                  <a:latin typeface="Calibri"/>
                  <a:ea typeface="Calibri"/>
                  <a:cs typeface="Calibri"/>
                  <a:sym typeface="Calibri"/>
                </a:rPr>
                <a:t>Visualizing and Verbalizing (more on that in January)</a:t>
              </a:r>
              <a:endParaRPr/>
            </a:p>
          </p:txBody>
        </p:sp>
        <p:sp>
          <p:nvSpPr>
            <p:cNvPr id="655" name="Google Shape;655;p70"/>
            <p:cNvSpPr/>
            <p:nvPr/>
          </p:nvSpPr>
          <p:spPr>
            <a:xfrm>
              <a:off x="1426166" y="2897462"/>
              <a:ext cx="5704666" cy="817233"/>
            </a:xfrm>
            <a:prstGeom prst="roundRect">
              <a:avLst>
                <a:gd name="adj" fmla="val 10000"/>
              </a:avLst>
            </a:prstGeom>
            <a:solidFill>
              <a:srgbClr val="6FAB4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70"/>
            <p:cNvSpPr txBox="1"/>
            <p:nvPr/>
          </p:nvSpPr>
          <p:spPr>
            <a:xfrm>
              <a:off x="1450102" y="2921398"/>
              <a:ext cx="4647827" cy="769361"/>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Clr>
                  <a:schemeClr val="lt1"/>
                </a:buClr>
                <a:buSzPts val="2100"/>
                <a:buFont typeface="Calibri"/>
                <a:buNone/>
              </a:pPr>
              <a:r>
                <a:rPr lang="en" sz="2100">
                  <a:solidFill>
                    <a:schemeClr val="lt1"/>
                  </a:solidFill>
                  <a:latin typeface="Calibri"/>
                  <a:ea typeface="Calibri"/>
                  <a:cs typeface="Calibri"/>
                  <a:sym typeface="Calibri"/>
                </a:rPr>
                <a:t>Expanding Expression Tool (EET) – also good for DESCRIBING</a:t>
              </a:r>
              <a:endParaRPr/>
            </a:p>
          </p:txBody>
        </p:sp>
        <p:sp>
          <p:nvSpPr>
            <p:cNvPr id="657" name="Google Shape;657;p70"/>
            <p:cNvSpPr/>
            <p:nvPr/>
          </p:nvSpPr>
          <p:spPr>
            <a:xfrm>
              <a:off x="5173464" y="625926"/>
              <a:ext cx="531201" cy="531201"/>
            </a:xfrm>
            <a:prstGeom prst="downArrow">
              <a:avLst>
                <a:gd name="adj1" fmla="val 55000"/>
                <a:gd name="adj2" fmla="val 45000"/>
              </a:avLst>
            </a:prstGeom>
            <a:solidFill>
              <a:srgbClr val="CFDEEF">
                <a:alpha val="89803"/>
              </a:srgbClr>
            </a:solidFill>
            <a:ln w="12700" cap="flat" cmpd="sng">
              <a:solidFill>
                <a:srgbClr val="CFDEEF">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70"/>
            <p:cNvSpPr txBox="1"/>
            <p:nvPr/>
          </p:nvSpPr>
          <p:spPr>
            <a:xfrm>
              <a:off x="5292984" y="625926"/>
              <a:ext cx="292161" cy="399729"/>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
          <p:nvSpPr>
            <p:cNvPr id="659" name="Google Shape;659;p70"/>
            <p:cNvSpPr/>
            <p:nvPr/>
          </p:nvSpPr>
          <p:spPr>
            <a:xfrm>
              <a:off x="5651230" y="1591747"/>
              <a:ext cx="531201" cy="531201"/>
            </a:xfrm>
            <a:prstGeom prst="downArrow">
              <a:avLst>
                <a:gd name="adj1" fmla="val 55000"/>
                <a:gd name="adj2" fmla="val 45000"/>
              </a:avLst>
            </a:prstGeom>
            <a:solidFill>
              <a:srgbClr val="CCE8DD">
                <a:alpha val="89803"/>
              </a:srgbClr>
            </a:solidFill>
            <a:ln w="12700" cap="flat" cmpd="sng">
              <a:solidFill>
                <a:srgbClr val="CFDEEF">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70"/>
            <p:cNvSpPr txBox="1"/>
            <p:nvPr/>
          </p:nvSpPr>
          <p:spPr>
            <a:xfrm>
              <a:off x="5770750" y="1591747"/>
              <a:ext cx="292161" cy="399729"/>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
          <p:nvSpPr>
            <p:cNvPr id="661" name="Google Shape;661;p70"/>
            <p:cNvSpPr/>
            <p:nvPr/>
          </p:nvSpPr>
          <p:spPr>
            <a:xfrm>
              <a:off x="6121865" y="2557568"/>
              <a:ext cx="531201" cy="531201"/>
            </a:xfrm>
            <a:prstGeom prst="downArrow">
              <a:avLst>
                <a:gd name="adj1" fmla="val 55000"/>
                <a:gd name="adj2" fmla="val 45000"/>
              </a:avLst>
            </a:prstGeom>
            <a:solidFill>
              <a:srgbClr val="D3E1CC">
                <a:alpha val="89803"/>
              </a:srgbClr>
            </a:solidFill>
            <a:ln w="12700" cap="flat" cmpd="sng">
              <a:solidFill>
                <a:srgbClr val="CFDEEF">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70"/>
            <p:cNvSpPr txBox="1"/>
            <p:nvPr/>
          </p:nvSpPr>
          <p:spPr>
            <a:xfrm>
              <a:off x="6241385" y="2557568"/>
              <a:ext cx="292161" cy="399729"/>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7"/>
        <p:cNvGrpSpPr/>
        <p:nvPr/>
      </p:nvGrpSpPr>
      <p:grpSpPr>
        <a:xfrm>
          <a:off x="0" y="0"/>
          <a:ext cx="0" cy="0"/>
          <a:chOff x="0" y="0"/>
          <a:chExt cx="0" cy="0"/>
        </a:xfrm>
      </p:grpSpPr>
      <p:sp>
        <p:nvSpPr>
          <p:cNvPr id="668" name="Google Shape;668;p71"/>
          <p:cNvSpPr/>
          <p:nvPr/>
        </p:nvSpPr>
        <p:spPr>
          <a:xfrm>
            <a:off x="438150" y="0"/>
            <a:ext cx="91416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669" name="Google Shape;669;p71"/>
          <p:cNvGrpSpPr/>
          <p:nvPr/>
        </p:nvGrpSpPr>
        <p:grpSpPr>
          <a:xfrm>
            <a:off x="307282" y="476786"/>
            <a:ext cx="8356656" cy="1861602"/>
            <a:chOff x="409710" y="635715"/>
            <a:chExt cx="11142208" cy="2482136"/>
          </a:xfrm>
        </p:grpSpPr>
        <p:sp>
          <p:nvSpPr>
            <p:cNvPr id="670" name="Google Shape;670;p71"/>
            <p:cNvSpPr/>
            <p:nvPr/>
          </p:nvSpPr>
          <p:spPr>
            <a:xfrm>
              <a:off x="11223203" y="635716"/>
              <a:ext cx="328612" cy="1742360"/>
            </a:xfrm>
            <a:custGeom>
              <a:avLst/>
              <a:gdLst/>
              <a:ahLst/>
              <a:cxnLst/>
              <a:rect l="l" t="t" r="r" b="b"/>
              <a:pathLst>
                <a:path w="207" h="1114" extrusionOk="0">
                  <a:moveTo>
                    <a:pt x="207" y="987"/>
                  </a:moveTo>
                  <a:lnTo>
                    <a:pt x="0" y="1114"/>
                  </a:lnTo>
                  <a:lnTo>
                    <a:pt x="0" y="127"/>
                  </a:lnTo>
                  <a:lnTo>
                    <a:pt x="207" y="0"/>
                  </a:lnTo>
                  <a:lnTo>
                    <a:pt x="207" y="987"/>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1" name="Google Shape;671;p71"/>
            <p:cNvSpPr/>
            <p:nvPr/>
          </p:nvSpPr>
          <p:spPr>
            <a:xfrm>
              <a:off x="409710" y="1022350"/>
              <a:ext cx="709612" cy="2095501"/>
            </a:xfrm>
            <a:custGeom>
              <a:avLst/>
              <a:gdLst/>
              <a:ahLst/>
              <a:cxnLst/>
              <a:rect l="l" t="t" r="r" b="b"/>
              <a:pathLst>
                <a:path w="447" h="1363" extrusionOk="0">
                  <a:moveTo>
                    <a:pt x="447" y="1363"/>
                  </a:moveTo>
                  <a:lnTo>
                    <a:pt x="0" y="987"/>
                  </a:lnTo>
                  <a:lnTo>
                    <a:pt x="0" y="0"/>
                  </a:lnTo>
                  <a:lnTo>
                    <a:pt x="447" y="376"/>
                  </a:lnTo>
                  <a:lnTo>
                    <a:pt x="447" y="1363"/>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2" name="Google Shape;672;p71"/>
            <p:cNvSpPr/>
            <p:nvPr/>
          </p:nvSpPr>
          <p:spPr>
            <a:xfrm>
              <a:off x="409710" y="837744"/>
              <a:ext cx="403225" cy="1705431"/>
            </a:xfrm>
            <a:custGeom>
              <a:avLst/>
              <a:gdLst/>
              <a:ahLst/>
              <a:cxnLst/>
              <a:rect l="l" t="t" r="r" b="b"/>
              <a:pathLst>
                <a:path w="254" h="1109" extrusionOk="0">
                  <a:moveTo>
                    <a:pt x="254" y="987"/>
                  </a:moveTo>
                  <a:lnTo>
                    <a:pt x="0" y="1109"/>
                  </a:lnTo>
                  <a:lnTo>
                    <a:pt x="0" y="119"/>
                  </a:lnTo>
                  <a:lnTo>
                    <a:pt x="254" y="0"/>
                  </a:lnTo>
                  <a:lnTo>
                    <a:pt x="254" y="987"/>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3" name="Google Shape;673;p71"/>
            <p:cNvSpPr/>
            <p:nvPr/>
          </p:nvSpPr>
          <p:spPr>
            <a:xfrm>
              <a:off x="644660" y="640894"/>
              <a:ext cx="168275" cy="1713195"/>
            </a:xfrm>
            <a:custGeom>
              <a:avLst/>
              <a:gdLst/>
              <a:ahLst/>
              <a:cxnLst/>
              <a:rect l="l" t="t" r="r" b="b"/>
              <a:pathLst>
                <a:path w="106" h="1114" extrusionOk="0">
                  <a:moveTo>
                    <a:pt x="106" y="1114"/>
                  </a:moveTo>
                  <a:lnTo>
                    <a:pt x="0" y="1005"/>
                  </a:lnTo>
                  <a:lnTo>
                    <a:pt x="0" y="0"/>
                  </a:lnTo>
                  <a:lnTo>
                    <a:pt x="106" y="110"/>
                  </a:lnTo>
                  <a:lnTo>
                    <a:pt x="106" y="1114"/>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4" name="Google Shape;674;p71"/>
            <p:cNvSpPr/>
            <p:nvPr/>
          </p:nvSpPr>
          <p:spPr>
            <a:xfrm>
              <a:off x="644055" y="635715"/>
              <a:ext cx="10907863" cy="1541457"/>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675" name="Google Shape;675;p71"/>
          <p:cNvSpPr txBox="1">
            <a:spLocks noGrp="1"/>
          </p:cNvSpPr>
          <p:nvPr>
            <p:ph type="title"/>
          </p:nvPr>
        </p:nvSpPr>
        <p:spPr>
          <a:xfrm>
            <a:off x="1015249" y="569854"/>
            <a:ext cx="75001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500"/>
              <a:buFont typeface="Calibri"/>
              <a:buNone/>
            </a:pPr>
            <a:r>
              <a:rPr lang="en" sz="3500">
                <a:solidFill>
                  <a:srgbClr val="FFFFFF"/>
                </a:solidFill>
              </a:rPr>
              <a:t>Word Associations and Categories</a:t>
            </a:r>
            <a:endParaRPr/>
          </a:p>
        </p:txBody>
      </p:sp>
      <p:grpSp>
        <p:nvGrpSpPr>
          <p:cNvPr id="676" name="Google Shape;676;p71"/>
          <p:cNvGrpSpPr/>
          <p:nvPr/>
        </p:nvGrpSpPr>
        <p:grpSpPr>
          <a:xfrm>
            <a:off x="742188" y="1365325"/>
            <a:ext cx="7639260" cy="4126655"/>
            <a:chOff x="0" y="0"/>
            <a:chExt cx="7130832" cy="3714695"/>
          </a:xfrm>
        </p:grpSpPr>
        <p:sp>
          <p:nvSpPr>
            <p:cNvPr id="677" name="Google Shape;677;p71"/>
            <p:cNvSpPr/>
            <p:nvPr/>
          </p:nvSpPr>
          <p:spPr>
            <a:xfrm>
              <a:off x="0" y="0"/>
              <a:ext cx="5704666" cy="817233"/>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71"/>
            <p:cNvSpPr txBox="1"/>
            <p:nvPr/>
          </p:nvSpPr>
          <p:spPr>
            <a:xfrm>
              <a:off x="23936" y="23936"/>
              <a:ext cx="4753751" cy="769361"/>
            </a:xfrm>
            <a:prstGeom prst="rect">
              <a:avLst/>
            </a:prstGeom>
            <a:noFill/>
            <a:ln>
              <a:noFill/>
            </a:ln>
          </p:spPr>
          <p:txBody>
            <a:bodyPr spcFirstLastPara="1" wrap="square" lIns="49525" tIns="49525" rIns="49525" bIns="49525" anchor="ctr" anchorCtr="0">
              <a:noAutofit/>
            </a:bodyPr>
            <a:lstStyle/>
            <a:p>
              <a:pPr marL="0" marR="0" lvl="0" indent="0" algn="l" rtl="0">
                <a:lnSpc>
                  <a:spcPct val="90000"/>
                </a:lnSpc>
                <a:spcBef>
                  <a:spcPts val="0"/>
                </a:spcBef>
                <a:spcAft>
                  <a:spcPts val="0"/>
                </a:spcAft>
                <a:buClr>
                  <a:schemeClr val="lt1"/>
                </a:buClr>
                <a:buSzPts val="1300"/>
                <a:buFont typeface="Calibri"/>
                <a:buNone/>
              </a:pPr>
              <a:r>
                <a:rPr lang="en" sz="1800">
                  <a:solidFill>
                    <a:schemeClr val="lt1"/>
                  </a:solidFill>
                  <a:latin typeface="Calibri"/>
                  <a:ea typeface="Calibri"/>
                  <a:cs typeface="Calibri"/>
                  <a:sym typeface="Calibri"/>
                </a:rPr>
                <a:t>Semantics is all about putting words into categories and learning about the connections among words.  </a:t>
              </a:r>
              <a:endParaRPr sz="1800"/>
            </a:p>
          </p:txBody>
        </p:sp>
        <p:sp>
          <p:nvSpPr>
            <p:cNvPr id="679" name="Google Shape;679;p71"/>
            <p:cNvSpPr/>
            <p:nvPr/>
          </p:nvSpPr>
          <p:spPr>
            <a:xfrm>
              <a:off x="477765" y="965820"/>
              <a:ext cx="5704666" cy="817233"/>
            </a:xfrm>
            <a:prstGeom prst="roundRect">
              <a:avLst>
                <a:gd name="adj" fmla="val 10000"/>
              </a:avLst>
            </a:prstGeom>
            <a:solidFill>
              <a:srgbClr val="D07A5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71"/>
            <p:cNvSpPr txBox="1"/>
            <p:nvPr/>
          </p:nvSpPr>
          <p:spPr>
            <a:xfrm>
              <a:off x="341662" y="977793"/>
              <a:ext cx="4647900" cy="769500"/>
            </a:xfrm>
            <a:prstGeom prst="rect">
              <a:avLst/>
            </a:prstGeom>
            <a:noFill/>
            <a:ln>
              <a:noFill/>
            </a:ln>
          </p:spPr>
          <p:txBody>
            <a:bodyPr spcFirstLastPara="1" wrap="square" lIns="49525" tIns="49525" rIns="49525" bIns="49525" anchor="ctr" anchorCtr="0">
              <a:noAutofit/>
            </a:bodyPr>
            <a:lstStyle/>
            <a:p>
              <a:pPr marL="0" marR="0" lvl="0" indent="0" algn="l" rtl="0">
                <a:lnSpc>
                  <a:spcPct val="90000"/>
                </a:lnSpc>
                <a:spcBef>
                  <a:spcPts val="0"/>
                </a:spcBef>
                <a:spcAft>
                  <a:spcPts val="0"/>
                </a:spcAft>
                <a:buClr>
                  <a:schemeClr val="lt1"/>
                </a:buClr>
                <a:buSzPts val="1300"/>
                <a:buFont typeface="Calibri"/>
                <a:buNone/>
              </a:pPr>
              <a:r>
                <a:rPr lang="en" sz="1300">
                  <a:solidFill>
                    <a:schemeClr val="lt1"/>
                  </a:solidFill>
                  <a:latin typeface="Calibri"/>
                  <a:ea typeface="Calibri"/>
                  <a:cs typeface="Calibri"/>
                  <a:sym typeface="Calibri"/>
                </a:rPr>
                <a:t>C     C</a:t>
              </a:r>
              <a:r>
                <a:rPr lang="en" sz="1800">
                  <a:solidFill>
                    <a:schemeClr val="lt1"/>
                  </a:solidFill>
                  <a:latin typeface="Calibri"/>
                  <a:ea typeface="Calibri"/>
                  <a:cs typeface="Calibri"/>
                  <a:sym typeface="Calibri"/>
                </a:rPr>
                <a:t>olors, shapes, transportation,</a:t>
              </a:r>
              <a:r>
                <a:rPr lang="en" sz="1300">
                  <a:solidFill>
                    <a:schemeClr val="lt1"/>
                  </a:solidFill>
                  <a:latin typeface="Calibri"/>
                  <a:ea typeface="Calibri"/>
                  <a:cs typeface="Calibri"/>
                  <a:sym typeface="Calibri"/>
                </a:rPr>
                <a:t> </a:t>
              </a:r>
              <a:endParaRPr/>
            </a:p>
          </p:txBody>
        </p:sp>
        <p:sp>
          <p:nvSpPr>
            <p:cNvPr id="681" name="Google Shape;681;p71"/>
            <p:cNvSpPr/>
            <p:nvPr/>
          </p:nvSpPr>
          <p:spPr>
            <a:xfrm>
              <a:off x="948400" y="1931641"/>
              <a:ext cx="5704666" cy="817233"/>
            </a:xfrm>
            <a:prstGeom prst="roundRect">
              <a:avLst>
                <a:gd name="adj" fmla="val 10000"/>
              </a:avLst>
            </a:prstGeom>
            <a:solidFill>
              <a:srgbClr val="B8888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71"/>
            <p:cNvSpPr txBox="1"/>
            <p:nvPr/>
          </p:nvSpPr>
          <p:spPr>
            <a:xfrm>
              <a:off x="972336" y="1955577"/>
              <a:ext cx="4654957" cy="769361"/>
            </a:xfrm>
            <a:prstGeom prst="rect">
              <a:avLst/>
            </a:prstGeom>
            <a:noFill/>
            <a:ln>
              <a:noFill/>
            </a:ln>
          </p:spPr>
          <p:txBody>
            <a:bodyPr spcFirstLastPara="1" wrap="square" lIns="49525" tIns="49525" rIns="49525" bIns="49525" anchor="ctr" anchorCtr="0">
              <a:noAutofit/>
            </a:bodyPr>
            <a:lstStyle/>
            <a:p>
              <a:pPr marL="0" marR="0" lvl="0" indent="0" algn="l" rtl="0">
                <a:lnSpc>
                  <a:spcPct val="90000"/>
                </a:lnSpc>
                <a:spcBef>
                  <a:spcPts val="0"/>
                </a:spcBef>
                <a:spcAft>
                  <a:spcPts val="0"/>
                </a:spcAft>
                <a:buClr>
                  <a:schemeClr val="lt1"/>
                </a:buClr>
                <a:buSzPts val="1300"/>
                <a:buFont typeface="Calibri"/>
                <a:buNone/>
              </a:pPr>
              <a:r>
                <a:rPr lang="en" sz="1800">
                  <a:solidFill>
                    <a:schemeClr val="lt1"/>
                  </a:solidFill>
                  <a:latin typeface="Calibri"/>
                  <a:ea typeface="Calibri"/>
                  <a:cs typeface="Calibri"/>
                  <a:sym typeface="Calibri"/>
                </a:rPr>
                <a:t>Pets, soccer words, birthday party words, current events, curriculum words</a:t>
              </a:r>
              <a:endParaRPr sz="1800"/>
            </a:p>
          </p:txBody>
        </p:sp>
        <p:sp>
          <p:nvSpPr>
            <p:cNvPr id="683" name="Google Shape;683;p71"/>
            <p:cNvSpPr/>
            <p:nvPr/>
          </p:nvSpPr>
          <p:spPr>
            <a:xfrm>
              <a:off x="1426166" y="2897462"/>
              <a:ext cx="5704666" cy="817233"/>
            </a:xfrm>
            <a:prstGeom prst="roundRect">
              <a:avLst>
                <a:gd name="adj" fmla="val 10000"/>
              </a:avLst>
            </a:prstGeom>
            <a:solidFill>
              <a:srgbClr val="A4A4A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71"/>
            <p:cNvSpPr txBox="1"/>
            <p:nvPr/>
          </p:nvSpPr>
          <p:spPr>
            <a:xfrm>
              <a:off x="1450102" y="2921398"/>
              <a:ext cx="4647827" cy="769361"/>
            </a:xfrm>
            <a:prstGeom prst="rect">
              <a:avLst/>
            </a:prstGeom>
            <a:noFill/>
            <a:ln>
              <a:noFill/>
            </a:ln>
          </p:spPr>
          <p:txBody>
            <a:bodyPr spcFirstLastPara="1" wrap="square" lIns="49525" tIns="49525" rIns="49525" bIns="49525" anchor="ctr" anchorCtr="0">
              <a:noAutofit/>
            </a:bodyPr>
            <a:lstStyle/>
            <a:p>
              <a:pPr marL="0" marR="0" lvl="0" indent="0" algn="l" rtl="0">
                <a:lnSpc>
                  <a:spcPct val="90000"/>
                </a:lnSpc>
                <a:spcBef>
                  <a:spcPts val="0"/>
                </a:spcBef>
                <a:spcAft>
                  <a:spcPts val="0"/>
                </a:spcAft>
                <a:buClr>
                  <a:schemeClr val="lt1"/>
                </a:buClr>
                <a:buSzPts val="1300"/>
                <a:buFont typeface="Calibri"/>
                <a:buNone/>
              </a:pPr>
              <a:r>
                <a:rPr lang="en" sz="1800">
                  <a:solidFill>
                    <a:schemeClr val="lt1"/>
                  </a:solidFill>
                  <a:latin typeface="Calibri"/>
                  <a:ea typeface="Calibri"/>
                  <a:cs typeface="Calibri"/>
                  <a:sym typeface="Calibri"/>
                </a:rPr>
                <a:t>More learners gained from semantic webs than from phonological webs in Best’s study, but remember that it depended on the type of weakness a child exhibits (Best et al, 2020)</a:t>
              </a:r>
              <a:endParaRPr sz="1800"/>
            </a:p>
          </p:txBody>
        </p:sp>
        <p:sp>
          <p:nvSpPr>
            <p:cNvPr id="685" name="Google Shape;685;p71"/>
            <p:cNvSpPr/>
            <p:nvPr/>
          </p:nvSpPr>
          <p:spPr>
            <a:xfrm>
              <a:off x="5173464" y="625926"/>
              <a:ext cx="531201" cy="531201"/>
            </a:xfrm>
            <a:prstGeom prst="downArrow">
              <a:avLst>
                <a:gd name="adj1" fmla="val 55000"/>
                <a:gd name="adj2" fmla="val 45000"/>
              </a:avLst>
            </a:prstGeom>
            <a:solidFill>
              <a:srgbClr val="F7D5CB">
                <a:alpha val="89803"/>
              </a:srgbClr>
            </a:solidFill>
            <a:ln w="12700" cap="flat" cmpd="sng">
              <a:solidFill>
                <a:srgbClr val="F7D5CB">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71"/>
            <p:cNvSpPr txBox="1"/>
            <p:nvPr/>
          </p:nvSpPr>
          <p:spPr>
            <a:xfrm>
              <a:off x="5292984" y="625926"/>
              <a:ext cx="292161" cy="399729"/>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
          <p:nvSpPr>
            <p:cNvPr id="687" name="Google Shape;687;p71"/>
            <p:cNvSpPr/>
            <p:nvPr/>
          </p:nvSpPr>
          <p:spPr>
            <a:xfrm>
              <a:off x="5651230" y="1591747"/>
              <a:ext cx="531201" cy="531201"/>
            </a:xfrm>
            <a:prstGeom prst="downArrow">
              <a:avLst>
                <a:gd name="adj1" fmla="val 55000"/>
                <a:gd name="adj2" fmla="val 45000"/>
              </a:avLst>
            </a:prstGeom>
            <a:solidFill>
              <a:srgbClr val="EBD6D4">
                <a:alpha val="89803"/>
              </a:srgbClr>
            </a:solidFill>
            <a:ln w="12700" cap="flat" cmpd="sng">
              <a:solidFill>
                <a:srgbClr val="EBD6D4">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71"/>
            <p:cNvSpPr txBox="1"/>
            <p:nvPr/>
          </p:nvSpPr>
          <p:spPr>
            <a:xfrm>
              <a:off x="5770750" y="1591747"/>
              <a:ext cx="292161" cy="399729"/>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
          <p:nvSpPr>
            <p:cNvPr id="689" name="Google Shape;689;p71"/>
            <p:cNvSpPr/>
            <p:nvPr/>
          </p:nvSpPr>
          <p:spPr>
            <a:xfrm>
              <a:off x="6121865" y="2557568"/>
              <a:ext cx="531201" cy="531201"/>
            </a:xfrm>
            <a:prstGeom prst="downArrow">
              <a:avLst>
                <a:gd name="adj1" fmla="val 55000"/>
                <a:gd name="adj2" fmla="val 45000"/>
              </a:avLst>
            </a:prstGeom>
            <a:solidFill>
              <a:srgbClr val="DFDFDF">
                <a:alpha val="89803"/>
              </a:srgbClr>
            </a:solidFill>
            <a:ln w="12700" cap="flat" cmpd="sng">
              <a:solidFill>
                <a:srgbClr val="DFDFDF">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71"/>
            <p:cNvSpPr txBox="1"/>
            <p:nvPr/>
          </p:nvSpPr>
          <p:spPr>
            <a:xfrm>
              <a:off x="6241385" y="2557568"/>
              <a:ext cx="292161" cy="399729"/>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72"/>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Word Associations and Categories</a:t>
            </a:r>
            <a:endParaRPr/>
          </a:p>
        </p:txBody>
      </p:sp>
      <p:sp>
        <p:nvSpPr>
          <p:cNvPr id="697" name="Google Shape;697;p72"/>
          <p:cNvSpPr txBox="1">
            <a:spLocks noGrp="1"/>
          </p:cNvSpPr>
          <p:nvPr>
            <p:ph type="body" idx="1"/>
          </p:nvPr>
        </p:nvSpPr>
        <p:spPr>
          <a:xfrm>
            <a:off x="628650" y="1369226"/>
            <a:ext cx="7886700" cy="3870300"/>
          </a:xfrm>
          <a:prstGeom prst="rect">
            <a:avLst/>
          </a:prstGeom>
          <a:noFill/>
          <a:ln>
            <a:noFill/>
          </a:ln>
        </p:spPr>
        <p:txBody>
          <a:bodyPr spcFirstLastPara="1" wrap="square" lIns="91425" tIns="45700" rIns="91425" bIns="45700" anchor="t" anchorCtr="0">
            <a:noAutofit/>
          </a:bodyPr>
          <a:lstStyle/>
          <a:p>
            <a:pPr marL="228600" lvl="0" indent="-178435" algn="l" rtl="0">
              <a:lnSpc>
                <a:spcPct val="90000"/>
              </a:lnSpc>
              <a:spcBef>
                <a:spcPts val="0"/>
              </a:spcBef>
              <a:spcAft>
                <a:spcPts val="0"/>
              </a:spcAft>
              <a:buClr>
                <a:schemeClr val="dk1"/>
              </a:buClr>
              <a:buSzPts val="1800"/>
              <a:buChar char="•"/>
            </a:pPr>
            <a:r>
              <a:rPr lang="en" sz="1800"/>
              <a:t>Analogies, analogies, analogies  - have the student EXPLAIN why the answer is correct  .  </a:t>
            </a:r>
            <a:endParaRPr sz="1800"/>
          </a:p>
          <a:p>
            <a:pPr marL="228600" lvl="0" indent="-64135" algn="l" rtl="0">
              <a:lnSpc>
                <a:spcPct val="90000"/>
              </a:lnSpc>
              <a:spcBef>
                <a:spcPts val="1000"/>
              </a:spcBef>
              <a:spcAft>
                <a:spcPts val="0"/>
              </a:spcAft>
              <a:buClr>
                <a:schemeClr val="dk1"/>
              </a:buClr>
              <a:buSzPts val="2800"/>
              <a:buNone/>
            </a:pPr>
            <a:endParaRPr sz="1800"/>
          </a:p>
          <a:p>
            <a:pPr marL="228600" lvl="0" indent="-178435" algn="l" rtl="0">
              <a:lnSpc>
                <a:spcPct val="90000"/>
              </a:lnSpc>
              <a:spcBef>
                <a:spcPts val="1000"/>
              </a:spcBef>
              <a:spcAft>
                <a:spcPts val="0"/>
              </a:spcAft>
              <a:buClr>
                <a:schemeClr val="dk1"/>
              </a:buClr>
              <a:buSzPts val="1800"/>
              <a:buChar char="•"/>
            </a:pPr>
            <a:r>
              <a:rPr lang="en" sz="1800"/>
              <a:t>“Pickles to Penguins”			Younger kids:  Rocky’s Mountain</a:t>
            </a:r>
            <a:endParaRPr sz="1800"/>
          </a:p>
          <a:p>
            <a:pPr marL="228600" lvl="0" indent="-64135" algn="l" rtl="0">
              <a:lnSpc>
                <a:spcPct val="90000"/>
              </a:lnSpc>
              <a:spcBef>
                <a:spcPts val="1000"/>
              </a:spcBef>
              <a:spcAft>
                <a:spcPts val="0"/>
              </a:spcAft>
              <a:buClr>
                <a:schemeClr val="dk1"/>
              </a:buClr>
              <a:buSzPts val="2800"/>
              <a:buNone/>
            </a:pPr>
            <a:endParaRPr sz="1800"/>
          </a:p>
          <a:p>
            <a:pPr marL="228600" lvl="0" indent="-178435" algn="l" rtl="0">
              <a:lnSpc>
                <a:spcPct val="90000"/>
              </a:lnSpc>
              <a:spcBef>
                <a:spcPts val="1000"/>
              </a:spcBef>
              <a:spcAft>
                <a:spcPts val="0"/>
              </a:spcAft>
              <a:buClr>
                <a:schemeClr val="dk1"/>
              </a:buClr>
              <a:buSzPts val="1800"/>
              <a:buChar char="•"/>
            </a:pPr>
            <a:br>
              <a:rPr lang="en" sz="1800"/>
            </a:br>
            <a:r>
              <a:rPr lang="en" sz="1800"/>
              <a:t>“Apples to Apples”			compare and contrast</a:t>
            </a:r>
            <a:endParaRPr sz="1800"/>
          </a:p>
          <a:p>
            <a:pPr marL="228600" lvl="0" indent="-64135" algn="l" rtl="0">
              <a:lnSpc>
                <a:spcPct val="90000"/>
              </a:lnSpc>
              <a:spcBef>
                <a:spcPts val="1000"/>
              </a:spcBef>
              <a:spcAft>
                <a:spcPts val="0"/>
              </a:spcAft>
              <a:buClr>
                <a:schemeClr val="dk1"/>
              </a:buClr>
              <a:buSzPts val="2800"/>
              <a:buNone/>
            </a:pPr>
            <a:endParaRPr sz="1800"/>
          </a:p>
          <a:p>
            <a:pPr marL="228600" lvl="0" indent="-178435" algn="l" rtl="0">
              <a:lnSpc>
                <a:spcPct val="90000"/>
              </a:lnSpc>
              <a:spcBef>
                <a:spcPts val="1000"/>
              </a:spcBef>
              <a:spcAft>
                <a:spcPts val="0"/>
              </a:spcAft>
              <a:buClr>
                <a:schemeClr val="dk1"/>
              </a:buClr>
              <a:buSzPts val="1800"/>
              <a:buChar char="•"/>
            </a:pPr>
            <a:r>
              <a:rPr lang="en" sz="1800"/>
              <a:t>Tri-Bond Junior</a:t>
            </a:r>
            <a:endParaRPr sz="1800"/>
          </a:p>
          <a:p>
            <a:pPr marL="228600" lvl="0" indent="-64135" algn="l" rtl="0">
              <a:lnSpc>
                <a:spcPct val="90000"/>
              </a:lnSpc>
              <a:spcBef>
                <a:spcPts val="1000"/>
              </a:spcBef>
              <a:spcAft>
                <a:spcPts val="0"/>
              </a:spcAft>
              <a:buClr>
                <a:schemeClr val="dk1"/>
              </a:buClr>
              <a:buSzPts val="2800"/>
              <a:buNone/>
            </a:pPr>
            <a:endParaRPr sz="1800"/>
          </a:p>
          <a:p>
            <a:pPr marL="0" lvl="0" indent="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2"/>
        <p:cNvGrpSpPr/>
        <p:nvPr/>
      </p:nvGrpSpPr>
      <p:grpSpPr>
        <a:xfrm>
          <a:off x="0" y="0"/>
          <a:ext cx="0" cy="0"/>
          <a:chOff x="0" y="0"/>
          <a:chExt cx="0" cy="0"/>
        </a:xfrm>
      </p:grpSpPr>
      <p:sp>
        <p:nvSpPr>
          <p:cNvPr id="703" name="Google Shape;703;p73"/>
          <p:cNvSpPr txBox="1">
            <a:spLocks noGrp="1"/>
          </p:cNvSpPr>
          <p:nvPr>
            <p:ph type="title"/>
          </p:nvPr>
        </p:nvSpPr>
        <p:spPr>
          <a:xfrm>
            <a:off x="785460" y="569854"/>
            <a:ext cx="772989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500"/>
              <a:buFont typeface="Calibri"/>
              <a:buNone/>
            </a:pPr>
            <a:r>
              <a:rPr lang="en" sz="3500">
                <a:solidFill>
                  <a:srgbClr val="FFFFFF"/>
                </a:solidFill>
              </a:rPr>
              <a:t>Word Associations</a:t>
            </a:r>
            <a:endParaRPr/>
          </a:p>
        </p:txBody>
      </p:sp>
      <p:sp>
        <p:nvSpPr>
          <p:cNvPr id="704" name="Google Shape;704;p73"/>
          <p:cNvSpPr txBox="1">
            <a:spLocks noGrp="1"/>
          </p:cNvSpPr>
          <p:nvPr>
            <p:ph type="body" idx="1"/>
          </p:nvPr>
        </p:nvSpPr>
        <p:spPr>
          <a:xfrm>
            <a:off x="1068678" y="1870838"/>
            <a:ext cx="3040158" cy="2672369"/>
          </a:xfrm>
          <a:prstGeom prst="rect">
            <a:avLst/>
          </a:prstGeom>
          <a:noFill/>
          <a:ln>
            <a:noFill/>
          </a:ln>
        </p:spPr>
        <p:txBody>
          <a:bodyPr spcFirstLastPara="1" wrap="square" lIns="91425" tIns="45700" rIns="91425" bIns="45700" anchor="t" anchorCtr="0">
            <a:normAutofit/>
          </a:bodyPr>
          <a:lstStyle/>
          <a:p>
            <a:pPr marL="228600" lvl="0" indent="-95250" algn="l" rtl="0">
              <a:lnSpc>
                <a:spcPct val="90000"/>
              </a:lnSpc>
              <a:spcBef>
                <a:spcPts val="0"/>
              </a:spcBef>
              <a:spcAft>
                <a:spcPts val="0"/>
              </a:spcAft>
              <a:buClr>
                <a:schemeClr val="dk1"/>
              </a:buClr>
              <a:buSzPts val="2100"/>
              <a:buNone/>
            </a:pPr>
            <a:endParaRPr sz="2100"/>
          </a:p>
        </p:txBody>
      </p:sp>
      <p:pic>
        <p:nvPicPr>
          <p:cNvPr id="705" name="Google Shape;705;p73" descr="A picture containing indoor, cluttered&#10;&#10;Description automatically generated"/>
          <p:cNvPicPr preferRelativeResize="0"/>
          <p:nvPr/>
        </p:nvPicPr>
        <p:blipFill rotWithShape="1">
          <a:blip r:embed="rId3">
            <a:alphaModFix/>
          </a:blip>
          <a:srcRect t="4226" b="21573"/>
          <a:stretch/>
        </p:blipFill>
        <p:spPr>
          <a:xfrm>
            <a:off x="4574169" y="1869282"/>
            <a:ext cx="3601803" cy="267252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8"/>
        <p:cNvGrpSpPr/>
        <p:nvPr/>
      </p:nvGrpSpPr>
      <p:grpSpPr>
        <a:xfrm>
          <a:off x="0" y="0"/>
          <a:ext cx="0" cy="0"/>
          <a:chOff x="0" y="0"/>
          <a:chExt cx="0" cy="0"/>
        </a:xfrm>
      </p:grpSpPr>
      <p:sp>
        <p:nvSpPr>
          <p:cNvPr id="159" name="Google Shape;159;p29"/>
          <p:cNvSpPr txBox="1">
            <a:spLocks noGrp="1"/>
          </p:cNvSpPr>
          <p:nvPr>
            <p:ph type="title"/>
          </p:nvPr>
        </p:nvSpPr>
        <p:spPr>
          <a:xfrm>
            <a:off x="718879" y="600294"/>
            <a:ext cx="7698523" cy="9090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500"/>
              <a:buFont typeface="Calibri"/>
              <a:buNone/>
            </a:pPr>
            <a:r>
              <a:rPr lang="en" sz="3500">
                <a:solidFill>
                  <a:srgbClr val="FFFFFF"/>
                </a:solidFill>
              </a:rPr>
              <a:t>AGenda for tonight Objectives</a:t>
            </a:r>
            <a:endParaRPr/>
          </a:p>
        </p:txBody>
      </p:sp>
      <p:sp>
        <p:nvSpPr>
          <p:cNvPr id="160" name="Google Shape;160;p29"/>
          <p:cNvSpPr txBox="1">
            <a:spLocks noGrp="1"/>
          </p:cNvSpPr>
          <p:nvPr>
            <p:ph type="body" idx="1"/>
          </p:nvPr>
        </p:nvSpPr>
        <p:spPr>
          <a:xfrm>
            <a:off x="1025718" y="1867827"/>
            <a:ext cx="7281746" cy="2675380"/>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100"/>
              <a:buChar char="•"/>
            </a:pPr>
            <a:r>
              <a:rPr lang="en" sz="2100"/>
              <a:t>After attending the presentation, participants will be able to:</a:t>
            </a:r>
            <a:endParaRPr/>
          </a:p>
          <a:p>
            <a:pPr marL="228600" lvl="0" indent="-228600" algn="l" rtl="0">
              <a:lnSpc>
                <a:spcPct val="90000"/>
              </a:lnSpc>
              <a:spcBef>
                <a:spcPts val="1000"/>
              </a:spcBef>
              <a:spcAft>
                <a:spcPts val="0"/>
              </a:spcAft>
              <a:buClr>
                <a:schemeClr val="dk1"/>
              </a:buClr>
              <a:buSzPts val="2100"/>
              <a:buChar char="•"/>
            </a:pPr>
            <a:r>
              <a:rPr lang="en" sz="2100"/>
              <a:t>Describe 5 different strategies that can be presented to children and adults experiencing word finding difficulties,</a:t>
            </a:r>
            <a:endParaRPr/>
          </a:p>
          <a:p>
            <a:pPr marL="228600" lvl="0" indent="-228600" algn="l" rtl="0">
              <a:lnSpc>
                <a:spcPct val="90000"/>
              </a:lnSpc>
              <a:spcBef>
                <a:spcPts val="1000"/>
              </a:spcBef>
              <a:spcAft>
                <a:spcPts val="0"/>
              </a:spcAft>
              <a:buClr>
                <a:schemeClr val="dk1"/>
              </a:buClr>
              <a:buSzPts val="2100"/>
              <a:buChar char="•"/>
            </a:pPr>
            <a:r>
              <a:rPr lang="en" sz="2100"/>
              <a:t>Identify children who can benefit from word finding intervention using an observation checklist.</a:t>
            </a:r>
            <a:endParaRPr/>
          </a:p>
          <a:p>
            <a:pPr marL="228600" lvl="0" indent="-228600" algn="l" rtl="0">
              <a:lnSpc>
                <a:spcPct val="90000"/>
              </a:lnSpc>
              <a:spcBef>
                <a:spcPts val="1000"/>
              </a:spcBef>
              <a:spcAft>
                <a:spcPts val="0"/>
              </a:spcAft>
              <a:buClr>
                <a:schemeClr val="dk1"/>
              </a:buClr>
              <a:buSzPts val="2100"/>
              <a:buChar char="•"/>
            </a:pPr>
            <a:r>
              <a:rPr lang="en" sz="2100"/>
              <a:t>List activities that will promote generalization of strategies into conversational speech.</a:t>
            </a:r>
            <a:endParaRPr/>
          </a:p>
        </p:txBody>
      </p:sp>
      <p:sp>
        <p:nvSpPr>
          <p:cNvPr id="161" name="Google Shape;161;p29"/>
          <p:cNvSpPr txBox="1"/>
          <p:nvPr/>
        </p:nvSpPr>
        <p:spPr>
          <a:xfrm>
            <a:off x="1080875" y="1124550"/>
            <a:ext cx="7347900" cy="4002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62" name="Google Shape;162;p29"/>
          <p:cNvSpPr txBox="1"/>
          <p:nvPr/>
        </p:nvSpPr>
        <p:spPr>
          <a:xfrm>
            <a:off x="1772450" y="1254225"/>
            <a:ext cx="7347900" cy="4002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
                <a:latin typeface="Calibri"/>
                <a:ea typeface="Calibri"/>
                <a:cs typeface="Calibri"/>
                <a:sym typeface="Calibri"/>
              </a:rPr>
              <a:t>Objectives  for tonight</a:t>
            </a:r>
            <a:endParaRPr>
              <a:latin typeface="Calibri"/>
              <a:ea typeface="Calibri"/>
              <a:cs typeface="Calibri"/>
              <a:sym typeface="Calibri"/>
            </a:endParaRPr>
          </a:p>
        </p:txBody>
      </p:sp>
      <p:sp>
        <p:nvSpPr>
          <p:cNvPr id="163" name="Google Shape;163;p29"/>
          <p:cNvSpPr txBox="1"/>
          <p:nvPr/>
        </p:nvSpPr>
        <p:spPr>
          <a:xfrm>
            <a:off x="1664375" y="600300"/>
            <a:ext cx="129600" cy="4002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0"/>
        <p:cNvGrpSpPr/>
        <p:nvPr/>
      </p:nvGrpSpPr>
      <p:grpSpPr>
        <a:xfrm>
          <a:off x="0" y="0"/>
          <a:ext cx="0" cy="0"/>
          <a:chOff x="0" y="0"/>
          <a:chExt cx="0" cy="0"/>
        </a:xfrm>
      </p:grpSpPr>
      <p:sp>
        <p:nvSpPr>
          <p:cNvPr id="711" name="Google Shape;711;p74"/>
          <p:cNvSpPr/>
          <p:nvPr/>
        </p:nvSpPr>
        <p:spPr>
          <a:xfrm>
            <a:off x="0" y="0"/>
            <a:ext cx="9141714"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712" name="Google Shape;712;p74"/>
          <p:cNvGrpSpPr/>
          <p:nvPr/>
        </p:nvGrpSpPr>
        <p:grpSpPr>
          <a:xfrm>
            <a:off x="307282" y="476786"/>
            <a:ext cx="8356656" cy="1861602"/>
            <a:chOff x="409710" y="635715"/>
            <a:chExt cx="11142208" cy="2482136"/>
          </a:xfrm>
        </p:grpSpPr>
        <p:sp>
          <p:nvSpPr>
            <p:cNvPr id="713" name="Google Shape;713;p74"/>
            <p:cNvSpPr/>
            <p:nvPr/>
          </p:nvSpPr>
          <p:spPr>
            <a:xfrm>
              <a:off x="11223203" y="635716"/>
              <a:ext cx="328612" cy="1742360"/>
            </a:xfrm>
            <a:custGeom>
              <a:avLst/>
              <a:gdLst/>
              <a:ahLst/>
              <a:cxnLst/>
              <a:rect l="l" t="t" r="r" b="b"/>
              <a:pathLst>
                <a:path w="207" h="1114" extrusionOk="0">
                  <a:moveTo>
                    <a:pt x="207" y="987"/>
                  </a:moveTo>
                  <a:lnTo>
                    <a:pt x="0" y="1114"/>
                  </a:lnTo>
                  <a:lnTo>
                    <a:pt x="0" y="127"/>
                  </a:lnTo>
                  <a:lnTo>
                    <a:pt x="207" y="0"/>
                  </a:lnTo>
                  <a:lnTo>
                    <a:pt x="207" y="987"/>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4" name="Google Shape;714;p74"/>
            <p:cNvSpPr/>
            <p:nvPr/>
          </p:nvSpPr>
          <p:spPr>
            <a:xfrm>
              <a:off x="409710" y="1022350"/>
              <a:ext cx="709612" cy="2095501"/>
            </a:xfrm>
            <a:custGeom>
              <a:avLst/>
              <a:gdLst/>
              <a:ahLst/>
              <a:cxnLst/>
              <a:rect l="l" t="t" r="r" b="b"/>
              <a:pathLst>
                <a:path w="447" h="1363" extrusionOk="0">
                  <a:moveTo>
                    <a:pt x="447" y="1363"/>
                  </a:moveTo>
                  <a:lnTo>
                    <a:pt x="0" y="987"/>
                  </a:lnTo>
                  <a:lnTo>
                    <a:pt x="0" y="0"/>
                  </a:lnTo>
                  <a:lnTo>
                    <a:pt x="447" y="376"/>
                  </a:lnTo>
                  <a:lnTo>
                    <a:pt x="447" y="1363"/>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5" name="Google Shape;715;p74"/>
            <p:cNvSpPr/>
            <p:nvPr/>
          </p:nvSpPr>
          <p:spPr>
            <a:xfrm>
              <a:off x="409710" y="837744"/>
              <a:ext cx="403225" cy="1705431"/>
            </a:xfrm>
            <a:custGeom>
              <a:avLst/>
              <a:gdLst/>
              <a:ahLst/>
              <a:cxnLst/>
              <a:rect l="l" t="t" r="r" b="b"/>
              <a:pathLst>
                <a:path w="254" h="1109" extrusionOk="0">
                  <a:moveTo>
                    <a:pt x="254" y="987"/>
                  </a:moveTo>
                  <a:lnTo>
                    <a:pt x="0" y="1109"/>
                  </a:lnTo>
                  <a:lnTo>
                    <a:pt x="0" y="119"/>
                  </a:lnTo>
                  <a:lnTo>
                    <a:pt x="254" y="0"/>
                  </a:lnTo>
                  <a:lnTo>
                    <a:pt x="254" y="987"/>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6" name="Google Shape;716;p74"/>
            <p:cNvSpPr/>
            <p:nvPr/>
          </p:nvSpPr>
          <p:spPr>
            <a:xfrm>
              <a:off x="644660" y="640894"/>
              <a:ext cx="168275" cy="1713195"/>
            </a:xfrm>
            <a:custGeom>
              <a:avLst/>
              <a:gdLst/>
              <a:ahLst/>
              <a:cxnLst/>
              <a:rect l="l" t="t" r="r" b="b"/>
              <a:pathLst>
                <a:path w="106" h="1114" extrusionOk="0">
                  <a:moveTo>
                    <a:pt x="106" y="1114"/>
                  </a:moveTo>
                  <a:lnTo>
                    <a:pt x="0" y="1005"/>
                  </a:lnTo>
                  <a:lnTo>
                    <a:pt x="0" y="0"/>
                  </a:lnTo>
                  <a:lnTo>
                    <a:pt x="106" y="110"/>
                  </a:lnTo>
                  <a:lnTo>
                    <a:pt x="106" y="1114"/>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7" name="Google Shape;717;p74"/>
            <p:cNvSpPr/>
            <p:nvPr/>
          </p:nvSpPr>
          <p:spPr>
            <a:xfrm>
              <a:off x="644055" y="635715"/>
              <a:ext cx="10907863" cy="1541457"/>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718" name="Google Shape;718;p74"/>
          <p:cNvSpPr txBox="1">
            <a:spLocks noGrp="1"/>
          </p:cNvSpPr>
          <p:nvPr>
            <p:ph type="title"/>
          </p:nvPr>
        </p:nvSpPr>
        <p:spPr>
          <a:xfrm>
            <a:off x="785460" y="569854"/>
            <a:ext cx="772989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500"/>
              <a:buFont typeface="Calibri"/>
              <a:buNone/>
            </a:pPr>
            <a:r>
              <a:rPr lang="en" sz="3500">
                <a:solidFill>
                  <a:srgbClr val="FFFFFF"/>
                </a:solidFill>
              </a:rPr>
              <a:t>Describing Things</a:t>
            </a:r>
            <a:endParaRPr/>
          </a:p>
        </p:txBody>
      </p:sp>
      <p:sp>
        <p:nvSpPr>
          <p:cNvPr id="719" name="Google Shape;719;p74"/>
          <p:cNvSpPr txBox="1">
            <a:spLocks noGrp="1"/>
          </p:cNvSpPr>
          <p:nvPr>
            <p:ph type="body" idx="1"/>
          </p:nvPr>
        </p:nvSpPr>
        <p:spPr>
          <a:xfrm>
            <a:off x="1068678" y="1870838"/>
            <a:ext cx="3040158" cy="267236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100"/>
              <a:buChar char="•"/>
            </a:pPr>
            <a:r>
              <a:rPr lang="en" sz="2100"/>
              <a:t>“Salient Characteristics”</a:t>
            </a:r>
            <a:endParaRPr/>
          </a:p>
          <a:p>
            <a:pPr marL="228600" lvl="0" indent="-95250" algn="l" rtl="0">
              <a:lnSpc>
                <a:spcPct val="90000"/>
              </a:lnSpc>
              <a:spcBef>
                <a:spcPts val="1000"/>
              </a:spcBef>
              <a:spcAft>
                <a:spcPts val="0"/>
              </a:spcAft>
              <a:buClr>
                <a:schemeClr val="dk1"/>
              </a:buClr>
              <a:buSzPts val="2100"/>
              <a:buNone/>
            </a:pPr>
            <a:endParaRPr sz="2100"/>
          </a:p>
          <a:p>
            <a:pPr marL="228600" lvl="0" indent="-228600" algn="l" rtl="0">
              <a:lnSpc>
                <a:spcPct val="90000"/>
              </a:lnSpc>
              <a:spcBef>
                <a:spcPts val="1000"/>
              </a:spcBef>
              <a:spcAft>
                <a:spcPts val="0"/>
              </a:spcAft>
              <a:buClr>
                <a:schemeClr val="dk1"/>
              </a:buClr>
              <a:buSzPts val="2100"/>
              <a:buChar char="•"/>
            </a:pPr>
            <a:r>
              <a:rPr lang="en" sz="2100"/>
              <a:t>Small category and 2-3 important details</a:t>
            </a:r>
            <a:endParaRPr/>
          </a:p>
          <a:p>
            <a:pPr marL="228600" lvl="0" indent="-95250" algn="l" rtl="0">
              <a:lnSpc>
                <a:spcPct val="90000"/>
              </a:lnSpc>
              <a:spcBef>
                <a:spcPts val="1000"/>
              </a:spcBef>
              <a:spcAft>
                <a:spcPts val="0"/>
              </a:spcAft>
              <a:buClr>
                <a:schemeClr val="dk1"/>
              </a:buClr>
              <a:buSzPts val="2100"/>
              <a:buNone/>
            </a:pPr>
            <a:endParaRPr sz="2100"/>
          </a:p>
          <a:p>
            <a:pPr marL="228600" lvl="0" indent="-228600" algn="l" rtl="0">
              <a:lnSpc>
                <a:spcPct val="90000"/>
              </a:lnSpc>
              <a:spcBef>
                <a:spcPts val="1000"/>
              </a:spcBef>
              <a:spcAft>
                <a:spcPts val="0"/>
              </a:spcAft>
              <a:buClr>
                <a:schemeClr val="dk1"/>
              </a:buClr>
              <a:buSzPts val="2100"/>
              <a:buChar char="•"/>
            </a:pPr>
            <a:r>
              <a:rPr lang="en" sz="2100"/>
              <a:t>Expanding Expression Tool </a:t>
            </a:r>
            <a:endParaRPr/>
          </a:p>
        </p:txBody>
      </p:sp>
      <p:pic>
        <p:nvPicPr>
          <p:cNvPr id="720" name="Google Shape;720;p74" descr="A close-up of some balls&#10;&#10;Description automatically generated with low confidence"/>
          <p:cNvPicPr preferRelativeResize="0"/>
          <p:nvPr/>
        </p:nvPicPr>
        <p:blipFill rotWithShape="1">
          <a:blip r:embed="rId3">
            <a:alphaModFix/>
          </a:blip>
          <a:srcRect l="15820" r="8369" b="1"/>
          <a:stretch/>
        </p:blipFill>
        <p:spPr>
          <a:xfrm>
            <a:off x="4574169" y="1869282"/>
            <a:ext cx="3601803" cy="267252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75"/>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Expanding Expression song</a:t>
            </a:r>
            <a:endParaRPr/>
          </a:p>
        </p:txBody>
      </p:sp>
      <p:sp>
        <p:nvSpPr>
          <p:cNvPr id="726" name="Google Shape;726;p75"/>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727" name="Google Shape;727;p75" descr="K-Rae Knowles, MT-BC" title="EET (Expanding Expressions Tool) Bead Song">
            <a:hlinkClick r:id="rId3"/>
          </p:cNvPr>
          <p:cNvPicPr preferRelativeResize="0"/>
          <p:nvPr/>
        </p:nvPicPr>
        <p:blipFill>
          <a:blip r:embed="rId4">
            <a:alphaModFix/>
          </a:blip>
          <a:stretch>
            <a:fillRect/>
          </a:stretch>
        </p:blipFill>
        <p:spPr>
          <a:xfrm>
            <a:off x="2286000" y="857250"/>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7"/>
                                        </p:tgtEl>
                                        <p:attrNameLst>
                                          <p:attrName>style.visibility</p:attrName>
                                        </p:attrNameLst>
                                      </p:cBhvr>
                                      <p:to>
                                        <p:strVal val="visible"/>
                                      </p:to>
                                    </p:set>
                                    <p:animEffect transition="in" filter="fade">
                                      <p:cBhvr>
                                        <p:cTn id="7" dur="1000"/>
                                        <p:tgtEl>
                                          <p:spTgt spid="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76"/>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Describing Things</a:t>
            </a:r>
            <a:endParaRPr/>
          </a:p>
        </p:txBody>
      </p:sp>
      <p:sp>
        <p:nvSpPr>
          <p:cNvPr id="733" name="Google Shape;733;p7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
              <a:t>Hedbanz     -  Change the rules!  </a:t>
            </a:r>
            <a:endParaRPr/>
          </a:p>
          <a:p>
            <a:pPr marL="228600" lvl="0" indent="-228600" algn="l" rtl="0">
              <a:lnSpc>
                <a:spcPct val="90000"/>
              </a:lnSpc>
              <a:spcBef>
                <a:spcPts val="1000"/>
              </a:spcBef>
              <a:spcAft>
                <a:spcPts val="0"/>
              </a:spcAft>
              <a:buClr>
                <a:schemeClr val="dk1"/>
              </a:buClr>
              <a:buSzPts val="2800"/>
              <a:buChar char="•"/>
            </a:pPr>
            <a:r>
              <a:rPr lang="en"/>
              <a:t>Blindfold</a:t>
            </a:r>
            <a:endParaRPr/>
          </a:p>
          <a:p>
            <a:pPr marL="228600" lvl="0" indent="-228600" algn="l" rtl="0">
              <a:lnSpc>
                <a:spcPct val="90000"/>
              </a:lnSpc>
              <a:spcBef>
                <a:spcPts val="1000"/>
              </a:spcBef>
              <a:spcAft>
                <a:spcPts val="0"/>
              </a:spcAft>
              <a:buClr>
                <a:schemeClr val="dk1"/>
              </a:buClr>
              <a:buSzPts val="2800"/>
              <a:buChar char="•"/>
            </a:pPr>
            <a:r>
              <a:rPr lang="en"/>
              <a:t>Writing Prompt pictures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77"/>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Describing things </a:t>
            </a:r>
            <a:endParaRPr/>
          </a:p>
        </p:txBody>
      </p:sp>
      <p:sp>
        <p:nvSpPr>
          <p:cNvPr id="740" name="Google Shape;740;p77"/>
          <p:cNvSpPr txBox="1">
            <a:spLocks noGrp="1"/>
          </p:cNvSpPr>
          <p:nvPr>
            <p:ph type="body" idx="1"/>
          </p:nvPr>
        </p:nvSpPr>
        <p:spPr>
          <a:xfrm>
            <a:off x="857250" y="1597819"/>
            <a:ext cx="7886700" cy="3263400"/>
          </a:xfrm>
          <a:prstGeom prst="rect">
            <a:avLst/>
          </a:prstGeom>
          <a:noFill/>
          <a:ln>
            <a:noFill/>
          </a:ln>
        </p:spPr>
        <p:txBody>
          <a:bodyPr spcFirstLastPara="1" wrap="square" lIns="91425" tIns="45700" rIns="91425" bIns="45700" anchor="t" anchorCtr="0">
            <a:normAutofit fontScale="92500" lnSpcReduction="20000"/>
          </a:bodyPr>
          <a:lstStyle/>
          <a:p>
            <a:pPr marL="228600" lvl="0" indent="-175736" algn="l" rtl="0">
              <a:lnSpc>
                <a:spcPct val="90000"/>
              </a:lnSpc>
              <a:spcBef>
                <a:spcPts val="0"/>
              </a:spcBef>
              <a:spcAft>
                <a:spcPts val="0"/>
              </a:spcAft>
              <a:buClr>
                <a:schemeClr val="dk1"/>
              </a:buClr>
              <a:buSzPct val="100000"/>
              <a:buChar char="•"/>
            </a:pPr>
            <a:r>
              <a:rPr lang="en" sz="1900"/>
              <a:t>How about working on emotions?  </a:t>
            </a:r>
            <a:endParaRPr sz="1900"/>
          </a:p>
          <a:p>
            <a:pPr marL="228600" lvl="0" indent="-64135" algn="l" rtl="0">
              <a:lnSpc>
                <a:spcPct val="90000"/>
              </a:lnSpc>
              <a:spcBef>
                <a:spcPts val="1000"/>
              </a:spcBef>
              <a:spcAft>
                <a:spcPts val="0"/>
              </a:spcAft>
              <a:buClr>
                <a:schemeClr val="dk1"/>
              </a:buClr>
              <a:buSzPct val="147368"/>
              <a:buNone/>
            </a:pPr>
            <a:endParaRPr sz="1900"/>
          </a:p>
          <a:p>
            <a:pPr marL="228600" lvl="0" indent="-175736" algn="l" rtl="0">
              <a:lnSpc>
                <a:spcPct val="90000"/>
              </a:lnSpc>
              <a:spcBef>
                <a:spcPts val="1000"/>
              </a:spcBef>
              <a:spcAft>
                <a:spcPts val="0"/>
              </a:spcAft>
              <a:buClr>
                <a:schemeClr val="dk1"/>
              </a:buClr>
              <a:buSzPct val="100000"/>
              <a:buChar char="•"/>
            </a:pPr>
            <a:r>
              <a:rPr lang="en" sz="1900"/>
              <a:t>Describe the feeling and range of emotions – “sad” or  blue, down in the dumps, weepy, depressed, devastated, grumpy</a:t>
            </a:r>
            <a:endParaRPr sz="1900"/>
          </a:p>
          <a:p>
            <a:pPr marL="228600" lvl="0" indent="-64135" algn="l" rtl="0">
              <a:lnSpc>
                <a:spcPct val="90000"/>
              </a:lnSpc>
              <a:spcBef>
                <a:spcPts val="1000"/>
              </a:spcBef>
              <a:spcAft>
                <a:spcPts val="0"/>
              </a:spcAft>
              <a:buClr>
                <a:schemeClr val="dk1"/>
              </a:buClr>
              <a:buSzPct val="147368"/>
              <a:buNone/>
            </a:pPr>
            <a:endParaRPr sz="1900"/>
          </a:p>
          <a:p>
            <a:pPr marL="228600" lvl="0" indent="-175736" algn="l" rtl="0">
              <a:lnSpc>
                <a:spcPct val="90000"/>
              </a:lnSpc>
              <a:spcBef>
                <a:spcPts val="1000"/>
              </a:spcBef>
              <a:spcAft>
                <a:spcPts val="0"/>
              </a:spcAft>
              <a:buClr>
                <a:schemeClr val="dk1"/>
              </a:buClr>
              <a:buSzPct val="100000"/>
              <a:buChar char="•"/>
            </a:pPr>
            <a:r>
              <a:rPr lang="en" sz="1900"/>
              <a:t>“Happy? “ Or elated,  on cloud 9, pleased, cheerful, content, joyful, ecstatic</a:t>
            </a:r>
            <a:endParaRPr sz="1900"/>
          </a:p>
          <a:p>
            <a:pPr marL="228600" lvl="0" indent="-64135" algn="l" rtl="0">
              <a:lnSpc>
                <a:spcPct val="90000"/>
              </a:lnSpc>
              <a:spcBef>
                <a:spcPts val="1000"/>
              </a:spcBef>
              <a:spcAft>
                <a:spcPts val="0"/>
              </a:spcAft>
              <a:buClr>
                <a:schemeClr val="dk1"/>
              </a:buClr>
              <a:buSzPct val="147368"/>
              <a:buNone/>
            </a:pPr>
            <a:endParaRPr sz="1900"/>
          </a:p>
          <a:p>
            <a:pPr marL="228600" lvl="0" indent="-175736" algn="l" rtl="0">
              <a:lnSpc>
                <a:spcPct val="90000"/>
              </a:lnSpc>
              <a:spcBef>
                <a:spcPts val="1000"/>
              </a:spcBef>
              <a:spcAft>
                <a:spcPts val="0"/>
              </a:spcAft>
              <a:buClr>
                <a:schemeClr val="dk1"/>
              </a:buClr>
              <a:buSzPct val="100000"/>
              <a:buChar char="•"/>
            </a:pPr>
            <a:r>
              <a:rPr lang="en" sz="1900"/>
              <a:t>Many social language activities can be used with word finders.</a:t>
            </a:r>
            <a:endParaRPr sz="1900"/>
          </a:p>
          <a:p>
            <a:pPr marL="228600" lvl="0" indent="-64135" algn="l" rtl="0">
              <a:lnSpc>
                <a:spcPct val="90000"/>
              </a:lnSpc>
              <a:spcBef>
                <a:spcPts val="1000"/>
              </a:spcBef>
              <a:spcAft>
                <a:spcPts val="0"/>
              </a:spcAft>
              <a:buClr>
                <a:schemeClr val="dk1"/>
              </a:buClr>
              <a:buSzPct val="100000"/>
              <a:buNone/>
            </a:pPr>
            <a:endParaRPr/>
          </a:p>
          <a:p>
            <a:pPr marL="228600" lvl="0" indent="-64135" algn="l" rtl="0">
              <a:lnSpc>
                <a:spcPct val="90000"/>
              </a:lnSpc>
              <a:spcBef>
                <a:spcPts val="1000"/>
              </a:spcBef>
              <a:spcAft>
                <a:spcPts val="0"/>
              </a:spcAft>
              <a:buClr>
                <a:schemeClr val="dk1"/>
              </a:buClr>
              <a:buSzPct val="100000"/>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5"/>
        <p:cNvGrpSpPr/>
        <p:nvPr/>
      </p:nvGrpSpPr>
      <p:grpSpPr>
        <a:xfrm>
          <a:off x="0" y="0"/>
          <a:ext cx="0" cy="0"/>
          <a:chOff x="0" y="0"/>
          <a:chExt cx="0" cy="0"/>
        </a:xfrm>
      </p:grpSpPr>
      <p:sp>
        <p:nvSpPr>
          <p:cNvPr id="746" name="Google Shape;746;p78"/>
          <p:cNvSpPr/>
          <p:nvPr/>
        </p:nvSpPr>
        <p:spPr>
          <a:xfrm>
            <a:off x="0" y="0"/>
            <a:ext cx="9141714"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747" name="Google Shape;747;p78"/>
          <p:cNvGrpSpPr/>
          <p:nvPr/>
        </p:nvGrpSpPr>
        <p:grpSpPr>
          <a:xfrm>
            <a:off x="307282" y="476786"/>
            <a:ext cx="8356656" cy="1861602"/>
            <a:chOff x="409710" y="635715"/>
            <a:chExt cx="11142208" cy="2482136"/>
          </a:xfrm>
        </p:grpSpPr>
        <p:sp>
          <p:nvSpPr>
            <p:cNvPr id="748" name="Google Shape;748;p78"/>
            <p:cNvSpPr/>
            <p:nvPr/>
          </p:nvSpPr>
          <p:spPr>
            <a:xfrm>
              <a:off x="11223203" y="635716"/>
              <a:ext cx="328612" cy="1742360"/>
            </a:xfrm>
            <a:custGeom>
              <a:avLst/>
              <a:gdLst/>
              <a:ahLst/>
              <a:cxnLst/>
              <a:rect l="l" t="t" r="r" b="b"/>
              <a:pathLst>
                <a:path w="207" h="1114" extrusionOk="0">
                  <a:moveTo>
                    <a:pt x="207" y="987"/>
                  </a:moveTo>
                  <a:lnTo>
                    <a:pt x="0" y="1114"/>
                  </a:lnTo>
                  <a:lnTo>
                    <a:pt x="0" y="127"/>
                  </a:lnTo>
                  <a:lnTo>
                    <a:pt x="207" y="0"/>
                  </a:lnTo>
                  <a:lnTo>
                    <a:pt x="207" y="987"/>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9" name="Google Shape;749;p78"/>
            <p:cNvSpPr/>
            <p:nvPr/>
          </p:nvSpPr>
          <p:spPr>
            <a:xfrm>
              <a:off x="409710" y="1022350"/>
              <a:ext cx="709612" cy="2095501"/>
            </a:xfrm>
            <a:custGeom>
              <a:avLst/>
              <a:gdLst/>
              <a:ahLst/>
              <a:cxnLst/>
              <a:rect l="l" t="t" r="r" b="b"/>
              <a:pathLst>
                <a:path w="447" h="1363" extrusionOk="0">
                  <a:moveTo>
                    <a:pt x="447" y="1363"/>
                  </a:moveTo>
                  <a:lnTo>
                    <a:pt x="0" y="987"/>
                  </a:lnTo>
                  <a:lnTo>
                    <a:pt x="0" y="0"/>
                  </a:lnTo>
                  <a:lnTo>
                    <a:pt x="447" y="376"/>
                  </a:lnTo>
                  <a:lnTo>
                    <a:pt x="447" y="1363"/>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0" name="Google Shape;750;p78"/>
            <p:cNvSpPr/>
            <p:nvPr/>
          </p:nvSpPr>
          <p:spPr>
            <a:xfrm>
              <a:off x="409710" y="837744"/>
              <a:ext cx="403225" cy="1705431"/>
            </a:xfrm>
            <a:custGeom>
              <a:avLst/>
              <a:gdLst/>
              <a:ahLst/>
              <a:cxnLst/>
              <a:rect l="l" t="t" r="r" b="b"/>
              <a:pathLst>
                <a:path w="254" h="1109" extrusionOk="0">
                  <a:moveTo>
                    <a:pt x="254" y="987"/>
                  </a:moveTo>
                  <a:lnTo>
                    <a:pt x="0" y="1109"/>
                  </a:lnTo>
                  <a:lnTo>
                    <a:pt x="0" y="119"/>
                  </a:lnTo>
                  <a:lnTo>
                    <a:pt x="254" y="0"/>
                  </a:lnTo>
                  <a:lnTo>
                    <a:pt x="254" y="987"/>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1" name="Google Shape;751;p78"/>
            <p:cNvSpPr/>
            <p:nvPr/>
          </p:nvSpPr>
          <p:spPr>
            <a:xfrm>
              <a:off x="644660" y="640894"/>
              <a:ext cx="168275" cy="1713195"/>
            </a:xfrm>
            <a:custGeom>
              <a:avLst/>
              <a:gdLst/>
              <a:ahLst/>
              <a:cxnLst/>
              <a:rect l="l" t="t" r="r" b="b"/>
              <a:pathLst>
                <a:path w="106" h="1114" extrusionOk="0">
                  <a:moveTo>
                    <a:pt x="106" y="1114"/>
                  </a:moveTo>
                  <a:lnTo>
                    <a:pt x="0" y="1005"/>
                  </a:lnTo>
                  <a:lnTo>
                    <a:pt x="0" y="0"/>
                  </a:lnTo>
                  <a:lnTo>
                    <a:pt x="106" y="110"/>
                  </a:lnTo>
                  <a:lnTo>
                    <a:pt x="106" y="1114"/>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2" name="Google Shape;752;p78"/>
            <p:cNvSpPr/>
            <p:nvPr/>
          </p:nvSpPr>
          <p:spPr>
            <a:xfrm>
              <a:off x="644055" y="635715"/>
              <a:ext cx="10907863" cy="1541457"/>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753" name="Google Shape;753;p78"/>
          <p:cNvSpPr txBox="1">
            <a:spLocks noGrp="1"/>
          </p:cNvSpPr>
          <p:nvPr>
            <p:ph type="title"/>
          </p:nvPr>
        </p:nvSpPr>
        <p:spPr>
          <a:xfrm>
            <a:off x="785460" y="569854"/>
            <a:ext cx="772989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500"/>
              <a:buFont typeface="Calibri"/>
              <a:buNone/>
            </a:pPr>
            <a:r>
              <a:rPr lang="en" sz="3500">
                <a:solidFill>
                  <a:srgbClr val="FFFFFF"/>
                </a:solidFill>
              </a:rPr>
              <a:t>Synonyms and Antonyms</a:t>
            </a:r>
            <a:endParaRPr/>
          </a:p>
        </p:txBody>
      </p:sp>
      <p:sp>
        <p:nvSpPr>
          <p:cNvPr id="754" name="Google Shape;754;p78"/>
          <p:cNvSpPr txBox="1">
            <a:spLocks noGrp="1"/>
          </p:cNvSpPr>
          <p:nvPr>
            <p:ph type="body" idx="1"/>
          </p:nvPr>
        </p:nvSpPr>
        <p:spPr>
          <a:xfrm>
            <a:off x="1068678" y="1870838"/>
            <a:ext cx="3040158" cy="2672369"/>
          </a:xfrm>
          <a:prstGeom prst="rect">
            <a:avLst/>
          </a:prstGeom>
          <a:noFill/>
          <a:ln>
            <a:noFill/>
          </a:ln>
        </p:spPr>
        <p:txBody>
          <a:bodyPr spcFirstLastPara="1" wrap="square" lIns="91425" tIns="45700" rIns="91425" bIns="45700" anchor="t" anchorCtr="0">
            <a:normAutofit/>
          </a:bodyPr>
          <a:lstStyle/>
          <a:p>
            <a:pPr marL="228600" lvl="0" indent="-95250" algn="l" rtl="0">
              <a:lnSpc>
                <a:spcPct val="90000"/>
              </a:lnSpc>
              <a:spcBef>
                <a:spcPts val="0"/>
              </a:spcBef>
              <a:spcAft>
                <a:spcPts val="0"/>
              </a:spcAft>
              <a:buClr>
                <a:schemeClr val="dk1"/>
              </a:buClr>
              <a:buSzPts val="2100"/>
              <a:buNone/>
            </a:pPr>
            <a:endParaRPr sz="2100"/>
          </a:p>
        </p:txBody>
      </p:sp>
      <p:pic>
        <p:nvPicPr>
          <p:cNvPr id="755" name="Google Shape;755;p78" descr="Diagram&#10;&#10;Description automatically generated"/>
          <p:cNvPicPr preferRelativeResize="0"/>
          <p:nvPr/>
        </p:nvPicPr>
        <p:blipFill rotWithShape="1">
          <a:blip r:embed="rId3">
            <a:alphaModFix/>
          </a:blip>
          <a:srcRect l="4264" r="15382" b="4"/>
          <a:stretch/>
        </p:blipFill>
        <p:spPr>
          <a:xfrm>
            <a:off x="4574169" y="1869282"/>
            <a:ext cx="3601803" cy="267252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0"/>
        <p:cNvGrpSpPr/>
        <p:nvPr/>
      </p:nvGrpSpPr>
      <p:grpSpPr>
        <a:xfrm>
          <a:off x="0" y="0"/>
          <a:ext cx="0" cy="0"/>
          <a:chOff x="0" y="0"/>
          <a:chExt cx="0" cy="0"/>
        </a:xfrm>
      </p:grpSpPr>
      <p:sp>
        <p:nvSpPr>
          <p:cNvPr id="761" name="Google Shape;761;p79"/>
          <p:cNvSpPr/>
          <p:nvPr/>
        </p:nvSpPr>
        <p:spPr>
          <a:xfrm>
            <a:off x="0" y="0"/>
            <a:ext cx="9141714"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2" name="Google Shape;762;p79"/>
          <p:cNvSpPr/>
          <p:nvPr/>
        </p:nvSpPr>
        <p:spPr>
          <a:xfrm>
            <a:off x="307282" y="766763"/>
            <a:ext cx="532209" cy="1571626"/>
          </a:xfrm>
          <a:custGeom>
            <a:avLst/>
            <a:gdLst/>
            <a:ahLst/>
            <a:cxnLst/>
            <a:rect l="l" t="t" r="r" b="b"/>
            <a:pathLst>
              <a:path w="447" h="1363" extrusionOk="0">
                <a:moveTo>
                  <a:pt x="447" y="1363"/>
                </a:moveTo>
                <a:lnTo>
                  <a:pt x="0" y="987"/>
                </a:lnTo>
                <a:lnTo>
                  <a:pt x="0" y="0"/>
                </a:lnTo>
                <a:lnTo>
                  <a:pt x="447" y="376"/>
                </a:lnTo>
                <a:lnTo>
                  <a:pt x="447" y="1363"/>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3" name="Google Shape;763;p79"/>
          <p:cNvSpPr/>
          <p:nvPr/>
        </p:nvSpPr>
        <p:spPr>
          <a:xfrm>
            <a:off x="307282" y="628308"/>
            <a:ext cx="302419" cy="1279073"/>
          </a:xfrm>
          <a:custGeom>
            <a:avLst/>
            <a:gdLst/>
            <a:ahLst/>
            <a:cxnLst/>
            <a:rect l="l" t="t" r="r" b="b"/>
            <a:pathLst>
              <a:path w="254" h="1109" extrusionOk="0">
                <a:moveTo>
                  <a:pt x="254" y="987"/>
                </a:moveTo>
                <a:lnTo>
                  <a:pt x="0" y="1109"/>
                </a:lnTo>
                <a:lnTo>
                  <a:pt x="0" y="119"/>
                </a:lnTo>
                <a:lnTo>
                  <a:pt x="254" y="0"/>
                </a:lnTo>
                <a:lnTo>
                  <a:pt x="254" y="987"/>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4" name="Google Shape;764;p79"/>
          <p:cNvSpPr/>
          <p:nvPr/>
        </p:nvSpPr>
        <p:spPr>
          <a:xfrm>
            <a:off x="483495" y="480670"/>
            <a:ext cx="126206" cy="1284896"/>
          </a:xfrm>
          <a:custGeom>
            <a:avLst/>
            <a:gdLst/>
            <a:ahLst/>
            <a:cxnLst/>
            <a:rect l="l" t="t" r="r" b="b"/>
            <a:pathLst>
              <a:path w="106" h="1114" extrusionOk="0">
                <a:moveTo>
                  <a:pt x="106" y="1114"/>
                </a:moveTo>
                <a:lnTo>
                  <a:pt x="0" y="1005"/>
                </a:lnTo>
                <a:lnTo>
                  <a:pt x="0" y="0"/>
                </a:lnTo>
                <a:lnTo>
                  <a:pt x="106" y="110"/>
                </a:lnTo>
                <a:lnTo>
                  <a:pt x="106" y="1114"/>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5" name="Google Shape;765;p79"/>
          <p:cNvSpPr/>
          <p:nvPr/>
        </p:nvSpPr>
        <p:spPr>
          <a:xfrm>
            <a:off x="8417402" y="476787"/>
            <a:ext cx="246459" cy="1306770"/>
          </a:xfrm>
          <a:custGeom>
            <a:avLst/>
            <a:gdLst/>
            <a:ahLst/>
            <a:cxnLst/>
            <a:rect l="l" t="t" r="r" b="b"/>
            <a:pathLst>
              <a:path w="207" h="1114" extrusionOk="0">
                <a:moveTo>
                  <a:pt x="207" y="987"/>
                </a:moveTo>
                <a:lnTo>
                  <a:pt x="0" y="1114"/>
                </a:lnTo>
                <a:lnTo>
                  <a:pt x="0" y="127"/>
                </a:lnTo>
                <a:lnTo>
                  <a:pt x="207" y="0"/>
                </a:lnTo>
                <a:lnTo>
                  <a:pt x="207" y="987"/>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6" name="Google Shape;766;p79"/>
          <p:cNvSpPr/>
          <p:nvPr/>
        </p:nvSpPr>
        <p:spPr>
          <a:xfrm>
            <a:off x="483041" y="476786"/>
            <a:ext cx="8180897" cy="1156093"/>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7" name="Google Shape;767;p79"/>
          <p:cNvSpPr txBox="1">
            <a:spLocks noGrp="1"/>
          </p:cNvSpPr>
          <p:nvPr>
            <p:ph type="title"/>
          </p:nvPr>
        </p:nvSpPr>
        <p:spPr>
          <a:xfrm>
            <a:off x="718879" y="600294"/>
            <a:ext cx="7698523" cy="9090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500"/>
              <a:buFont typeface="Calibri"/>
              <a:buNone/>
            </a:pPr>
            <a:r>
              <a:rPr lang="en" sz="3500">
                <a:solidFill>
                  <a:srgbClr val="FFFFFF"/>
                </a:solidFill>
              </a:rPr>
              <a:t>Beginning Sounds</a:t>
            </a:r>
            <a:endParaRPr/>
          </a:p>
        </p:txBody>
      </p:sp>
      <p:sp>
        <p:nvSpPr>
          <p:cNvPr id="768" name="Google Shape;768;p79"/>
          <p:cNvSpPr txBox="1">
            <a:spLocks noGrp="1"/>
          </p:cNvSpPr>
          <p:nvPr>
            <p:ph type="body" idx="1"/>
          </p:nvPr>
        </p:nvSpPr>
        <p:spPr>
          <a:xfrm>
            <a:off x="1025718" y="1867827"/>
            <a:ext cx="7281746" cy="2675380"/>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100"/>
              <a:buChar char="•"/>
            </a:pPr>
            <a:r>
              <a:rPr lang="en" sz="2100"/>
              <a:t>Provide the beginning phoneme or syllable.  Let the child “fill in the blank” and finish the word.  This is more effective that providing the entire word for him.  It reinforces those synapses that connect words.  </a:t>
            </a:r>
            <a:endParaRPr/>
          </a:p>
          <a:p>
            <a:pPr marL="228600" lvl="0" indent="-95250" algn="l" rtl="0">
              <a:lnSpc>
                <a:spcPct val="90000"/>
              </a:lnSpc>
              <a:spcBef>
                <a:spcPts val="1000"/>
              </a:spcBef>
              <a:spcAft>
                <a:spcPts val="0"/>
              </a:spcAft>
              <a:buClr>
                <a:schemeClr val="dk1"/>
              </a:buClr>
              <a:buSzPts val="2100"/>
              <a:buNone/>
            </a:pPr>
            <a:endParaRPr sz="2100"/>
          </a:p>
          <a:p>
            <a:pPr marL="228600" lvl="0" indent="-228600" algn="l" rtl="0">
              <a:lnSpc>
                <a:spcPct val="90000"/>
              </a:lnSpc>
              <a:spcBef>
                <a:spcPts val="1000"/>
              </a:spcBef>
              <a:spcAft>
                <a:spcPts val="0"/>
              </a:spcAft>
              <a:buClr>
                <a:schemeClr val="dk1"/>
              </a:buClr>
              <a:buSzPts val="2100"/>
              <a:buChar char="•"/>
            </a:pPr>
            <a:r>
              <a:rPr lang="en" sz="2100"/>
              <a:t>“It starts with /ka/ NOT “It starts with a “C”.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73"/>
        <p:cNvGrpSpPr/>
        <p:nvPr/>
      </p:nvGrpSpPr>
      <p:grpSpPr>
        <a:xfrm>
          <a:off x="0" y="0"/>
          <a:ext cx="0" cy="0"/>
          <a:chOff x="0" y="0"/>
          <a:chExt cx="0" cy="0"/>
        </a:xfrm>
      </p:grpSpPr>
      <p:sp>
        <p:nvSpPr>
          <p:cNvPr id="774" name="Google Shape;774;p80"/>
          <p:cNvSpPr/>
          <p:nvPr/>
        </p:nvSpPr>
        <p:spPr>
          <a:xfrm>
            <a:off x="0" y="0"/>
            <a:ext cx="9141714"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775" name="Google Shape;775;p80"/>
          <p:cNvGrpSpPr/>
          <p:nvPr/>
        </p:nvGrpSpPr>
        <p:grpSpPr>
          <a:xfrm>
            <a:off x="307282" y="476786"/>
            <a:ext cx="8356656" cy="1861602"/>
            <a:chOff x="409710" y="635715"/>
            <a:chExt cx="11142208" cy="2482136"/>
          </a:xfrm>
        </p:grpSpPr>
        <p:sp>
          <p:nvSpPr>
            <p:cNvPr id="776" name="Google Shape;776;p80"/>
            <p:cNvSpPr/>
            <p:nvPr/>
          </p:nvSpPr>
          <p:spPr>
            <a:xfrm>
              <a:off x="11223203" y="635716"/>
              <a:ext cx="328612" cy="1742360"/>
            </a:xfrm>
            <a:custGeom>
              <a:avLst/>
              <a:gdLst/>
              <a:ahLst/>
              <a:cxnLst/>
              <a:rect l="l" t="t" r="r" b="b"/>
              <a:pathLst>
                <a:path w="207" h="1114" extrusionOk="0">
                  <a:moveTo>
                    <a:pt x="207" y="987"/>
                  </a:moveTo>
                  <a:lnTo>
                    <a:pt x="0" y="1114"/>
                  </a:lnTo>
                  <a:lnTo>
                    <a:pt x="0" y="127"/>
                  </a:lnTo>
                  <a:lnTo>
                    <a:pt x="207" y="0"/>
                  </a:lnTo>
                  <a:lnTo>
                    <a:pt x="207" y="987"/>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7" name="Google Shape;777;p80"/>
            <p:cNvSpPr/>
            <p:nvPr/>
          </p:nvSpPr>
          <p:spPr>
            <a:xfrm>
              <a:off x="409710" y="1022350"/>
              <a:ext cx="709612" cy="2095501"/>
            </a:xfrm>
            <a:custGeom>
              <a:avLst/>
              <a:gdLst/>
              <a:ahLst/>
              <a:cxnLst/>
              <a:rect l="l" t="t" r="r" b="b"/>
              <a:pathLst>
                <a:path w="447" h="1363" extrusionOk="0">
                  <a:moveTo>
                    <a:pt x="447" y="1363"/>
                  </a:moveTo>
                  <a:lnTo>
                    <a:pt x="0" y="987"/>
                  </a:lnTo>
                  <a:lnTo>
                    <a:pt x="0" y="0"/>
                  </a:lnTo>
                  <a:lnTo>
                    <a:pt x="447" y="376"/>
                  </a:lnTo>
                  <a:lnTo>
                    <a:pt x="447" y="1363"/>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8" name="Google Shape;778;p80"/>
            <p:cNvSpPr/>
            <p:nvPr/>
          </p:nvSpPr>
          <p:spPr>
            <a:xfrm>
              <a:off x="409710" y="837744"/>
              <a:ext cx="403225" cy="1705431"/>
            </a:xfrm>
            <a:custGeom>
              <a:avLst/>
              <a:gdLst/>
              <a:ahLst/>
              <a:cxnLst/>
              <a:rect l="l" t="t" r="r" b="b"/>
              <a:pathLst>
                <a:path w="254" h="1109" extrusionOk="0">
                  <a:moveTo>
                    <a:pt x="254" y="987"/>
                  </a:moveTo>
                  <a:lnTo>
                    <a:pt x="0" y="1109"/>
                  </a:lnTo>
                  <a:lnTo>
                    <a:pt x="0" y="119"/>
                  </a:lnTo>
                  <a:lnTo>
                    <a:pt x="254" y="0"/>
                  </a:lnTo>
                  <a:lnTo>
                    <a:pt x="254" y="987"/>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9" name="Google Shape;779;p80"/>
            <p:cNvSpPr/>
            <p:nvPr/>
          </p:nvSpPr>
          <p:spPr>
            <a:xfrm>
              <a:off x="644660" y="640894"/>
              <a:ext cx="168275" cy="1713195"/>
            </a:xfrm>
            <a:custGeom>
              <a:avLst/>
              <a:gdLst/>
              <a:ahLst/>
              <a:cxnLst/>
              <a:rect l="l" t="t" r="r" b="b"/>
              <a:pathLst>
                <a:path w="106" h="1114" extrusionOk="0">
                  <a:moveTo>
                    <a:pt x="106" y="1114"/>
                  </a:moveTo>
                  <a:lnTo>
                    <a:pt x="0" y="1005"/>
                  </a:lnTo>
                  <a:lnTo>
                    <a:pt x="0" y="0"/>
                  </a:lnTo>
                  <a:lnTo>
                    <a:pt x="106" y="110"/>
                  </a:lnTo>
                  <a:lnTo>
                    <a:pt x="106" y="1114"/>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0" name="Google Shape;780;p80"/>
            <p:cNvSpPr/>
            <p:nvPr/>
          </p:nvSpPr>
          <p:spPr>
            <a:xfrm>
              <a:off x="644055" y="635715"/>
              <a:ext cx="10907863" cy="1541457"/>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781" name="Google Shape;781;p80"/>
          <p:cNvSpPr txBox="1">
            <a:spLocks noGrp="1"/>
          </p:cNvSpPr>
          <p:nvPr>
            <p:ph type="title"/>
          </p:nvPr>
        </p:nvSpPr>
        <p:spPr>
          <a:xfrm>
            <a:off x="785460" y="569854"/>
            <a:ext cx="772989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500"/>
              <a:buFont typeface="Calibri"/>
              <a:buNone/>
            </a:pPr>
            <a:r>
              <a:rPr lang="en" sz="3500">
                <a:solidFill>
                  <a:srgbClr val="FFFFFF"/>
                </a:solidFill>
              </a:rPr>
              <a:t>Mnemonic Cues</a:t>
            </a:r>
            <a:endParaRPr/>
          </a:p>
        </p:txBody>
      </p:sp>
      <p:sp>
        <p:nvSpPr>
          <p:cNvPr id="782" name="Google Shape;782;p80"/>
          <p:cNvSpPr txBox="1">
            <a:spLocks noGrp="1"/>
          </p:cNvSpPr>
          <p:nvPr>
            <p:ph type="body" idx="1"/>
          </p:nvPr>
        </p:nvSpPr>
        <p:spPr>
          <a:xfrm>
            <a:off x="1068678" y="1870838"/>
            <a:ext cx="3040158" cy="2672369"/>
          </a:xfrm>
          <a:prstGeom prst="rect">
            <a:avLst/>
          </a:prstGeom>
          <a:noFill/>
          <a:ln>
            <a:noFill/>
          </a:ln>
        </p:spPr>
        <p:txBody>
          <a:bodyPr spcFirstLastPara="1" wrap="square" lIns="91425" tIns="45700" rIns="91425" bIns="45700" anchor="t" anchorCtr="0">
            <a:normAutofit/>
          </a:bodyPr>
          <a:lstStyle/>
          <a:p>
            <a:pPr marL="228600" lvl="0" indent="-95250" algn="l" rtl="0">
              <a:lnSpc>
                <a:spcPct val="90000"/>
              </a:lnSpc>
              <a:spcBef>
                <a:spcPts val="0"/>
              </a:spcBef>
              <a:spcAft>
                <a:spcPts val="0"/>
              </a:spcAft>
              <a:buClr>
                <a:schemeClr val="dk1"/>
              </a:buClr>
              <a:buSzPts val="2100"/>
              <a:buNone/>
            </a:pPr>
            <a:endParaRPr sz="2100"/>
          </a:p>
        </p:txBody>
      </p:sp>
      <p:pic>
        <p:nvPicPr>
          <p:cNvPr id="783" name="Google Shape;783;p80" descr="Diagram&#10;&#10;Description automatically generated"/>
          <p:cNvPicPr preferRelativeResize="0"/>
          <p:nvPr/>
        </p:nvPicPr>
        <p:blipFill rotWithShape="1">
          <a:blip r:embed="rId3">
            <a:alphaModFix/>
          </a:blip>
          <a:srcRect r="-1" b="1314"/>
          <a:stretch/>
        </p:blipFill>
        <p:spPr>
          <a:xfrm>
            <a:off x="4574169" y="1869282"/>
            <a:ext cx="2701352" cy="267252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81"/>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cauldron</a:t>
            </a:r>
            <a:endParaRPr/>
          </a:p>
        </p:txBody>
      </p:sp>
      <p:pic>
        <p:nvPicPr>
          <p:cNvPr id="789" name="Google Shape;789;p81" descr="Diagram&#10;&#10;Description automatically generated"/>
          <p:cNvPicPr preferRelativeResize="0">
            <a:picLocks noGrp="1"/>
          </p:cNvPicPr>
          <p:nvPr>
            <p:ph type="body" idx="1"/>
          </p:nvPr>
        </p:nvPicPr>
        <p:blipFill rotWithShape="1">
          <a:blip r:embed="rId3">
            <a:alphaModFix/>
          </a:blip>
          <a:srcRect/>
          <a:stretch/>
        </p:blipFill>
        <p:spPr>
          <a:xfrm>
            <a:off x="2724349" y="989400"/>
            <a:ext cx="3902100" cy="40215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82"/>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cornucopia</a:t>
            </a:r>
            <a:endParaRPr/>
          </a:p>
        </p:txBody>
      </p:sp>
      <p:pic>
        <p:nvPicPr>
          <p:cNvPr id="795" name="Google Shape;795;p82" descr="A picture containing diagram&#10;&#10;Description automatically generated"/>
          <p:cNvPicPr preferRelativeResize="0">
            <a:picLocks noGrp="1"/>
          </p:cNvPicPr>
          <p:nvPr>
            <p:ph type="body" idx="1"/>
          </p:nvPr>
        </p:nvPicPr>
        <p:blipFill rotWithShape="1">
          <a:blip r:embed="rId3">
            <a:alphaModFix/>
          </a:blip>
          <a:srcRect/>
          <a:stretch/>
        </p:blipFill>
        <p:spPr>
          <a:xfrm>
            <a:off x="2197155" y="1155499"/>
            <a:ext cx="3613200" cy="37242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83"/>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br>
              <a:rPr lang="en"/>
            </a:br>
            <a:r>
              <a:rPr lang="en"/>
              <a:t>Appalachian Mountains</a:t>
            </a:r>
            <a:endParaRPr/>
          </a:p>
        </p:txBody>
      </p:sp>
      <p:pic>
        <p:nvPicPr>
          <p:cNvPr id="802" name="Google Shape;802;p83" descr="Diagram&#10;&#10;Description automatically generated"/>
          <p:cNvPicPr preferRelativeResize="0">
            <a:picLocks noGrp="1"/>
          </p:cNvPicPr>
          <p:nvPr>
            <p:ph type="body" idx="1"/>
          </p:nvPr>
        </p:nvPicPr>
        <p:blipFill rotWithShape="1">
          <a:blip r:embed="rId3">
            <a:alphaModFix/>
          </a:blip>
          <a:srcRect/>
          <a:stretch/>
        </p:blipFill>
        <p:spPr>
          <a:xfrm>
            <a:off x="2038550" y="1364325"/>
            <a:ext cx="5598900" cy="3379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sp>
        <p:nvSpPr>
          <p:cNvPr id="169" name="Google Shape;169;p30"/>
          <p:cNvSpPr/>
          <p:nvPr/>
        </p:nvSpPr>
        <p:spPr>
          <a:xfrm>
            <a:off x="0" y="0"/>
            <a:ext cx="9141714"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0" name="Google Shape;170;p30"/>
          <p:cNvSpPr/>
          <p:nvPr/>
        </p:nvSpPr>
        <p:spPr>
          <a:xfrm flipH="1">
            <a:off x="632016" y="1325109"/>
            <a:ext cx="616869" cy="3174519"/>
          </a:xfrm>
          <a:custGeom>
            <a:avLst/>
            <a:gdLst/>
            <a:ahLst/>
            <a:cxnLst/>
            <a:rect l="l" t="t" r="r" b="b"/>
            <a:pathLst>
              <a:path w="491" h="2732" extrusionOk="0">
                <a:moveTo>
                  <a:pt x="491" y="2247"/>
                </a:moveTo>
                <a:lnTo>
                  <a:pt x="0" y="2732"/>
                </a:lnTo>
                <a:lnTo>
                  <a:pt x="0" y="486"/>
                </a:lnTo>
                <a:lnTo>
                  <a:pt x="491" y="0"/>
                </a:lnTo>
                <a:lnTo>
                  <a:pt x="491" y="2247"/>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1" name="Google Shape;171;p30"/>
          <p:cNvSpPr/>
          <p:nvPr/>
        </p:nvSpPr>
        <p:spPr>
          <a:xfrm flipH="1">
            <a:off x="632016" y="1067835"/>
            <a:ext cx="515816" cy="2865177"/>
          </a:xfrm>
          <a:custGeom>
            <a:avLst/>
            <a:gdLst/>
            <a:ahLst/>
            <a:cxnLst/>
            <a:rect l="l" t="t" r="r" b="b"/>
            <a:pathLst>
              <a:path w="414" h="2447" extrusionOk="0">
                <a:moveTo>
                  <a:pt x="414" y="2447"/>
                </a:moveTo>
                <a:lnTo>
                  <a:pt x="0" y="2247"/>
                </a:lnTo>
                <a:lnTo>
                  <a:pt x="0" y="0"/>
                </a:lnTo>
                <a:lnTo>
                  <a:pt x="414" y="200"/>
                </a:lnTo>
                <a:lnTo>
                  <a:pt x="414" y="2447"/>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2" name="Google Shape;172;p30"/>
          <p:cNvSpPr/>
          <p:nvPr/>
        </p:nvSpPr>
        <p:spPr>
          <a:xfrm flipH="1">
            <a:off x="887432" y="929536"/>
            <a:ext cx="260400" cy="2774779"/>
          </a:xfrm>
          <a:custGeom>
            <a:avLst/>
            <a:gdLst/>
            <a:ahLst/>
            <a:cxnLst/>
            <a:rect l="l" t="t" r="r" b="b"/>
            <a:pathLst>
              <a:path w="209" h="2358" extrusionOk="0">
                <a:moveTo>
                  <a:pt x="209" y="2246"/>
                </a:moveTo>
                <a:lnTo>
                  <a:pt x="0" y="2358"/>
                </a:lnTo>
                <a:lnTo>
                  <a:pt x="0" y="111"/>
                </a:lnTo>
                <a:lnTo>
                  <a:pt x="209" y="0"/>
                </a:lnTo>
                <a:lnTo>
                  <a:pt x="209" y="2246"/>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3" name="Google Shape;173;p30"/>
          <p:cNvSpPr/>
          <p:nvPr/>
        </p:nvSpPr>
        <p:spPr>
          <a:xfrm flipH="1">
            <a:off x="887431" y="922988"/>
            <a:ext cx="7656494" cy="2648305"/>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4" name="Google Shape;174;p30"/>
          <p:cNvSpPr txBox="1">
            <a:spLocks noGrp="1"/>
          </p:cNvSpPr>
          <p:nvPr>
            <p:ph type="title"/>
          </p:nvPr>
        </p:nvSpPr>
        <p:spPr>
          <a:xfrm>
            <a:off x="1403247" y="1205857"/>
            <a:ext cx="6927020" cy="215751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5700"/>
              <a:buFont typeface="Calibri"/>
              <a:buNone/>
            </a:pPr>
            <a:r>
              <a:rPr lang="en" sz="5700">
                <a:solidFill>
                  <a:srgbClr val="FFFFFF"/>
                </a:solidFill>
                <a:latin typeface="Calibri"/>
                <a:ea typeface="Calibri"/>
                <a:cs typeface="Calibri"/>
                <a:sym typeface="Calibri"/>
              </a:rPr>
              <a:t>Updates in word finding</a:t>
            </a:r>
            <a:endParaRPr/>
          </a:p>
        </p:txBody>
      </p:sp>
      <p:sp>
        <p:nvSpPr>
          <p:cNvPr id="175" name="Google Shape;175;p30"/>
          <p:cNvSpPr txBox="1">
            <a:spLocks noGrp="1"/>
          </p:cNvSpPr>
          <p:nvPr>
            <p:ph type="body" idx="1"/>
          </p:nvPr>
        </p:nvSpPr>
        <p:spPr>
          <a:xfrm>
            <a:off x="1490624" y="3607731"/>
            <a:ext cx="6752266" cy="80741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 sz="2400">
                <a:solidFill>
                  <a:schemeClr val="dk1"/>
                </a:solidFill>
                <a:latin typeface="Calibri"/>
                <a:ea typeface="Calibri"/>
                <a:cs typeface="Calibri"/>
                <a:sym typeface="Calibri"/>
              </a:rPr>
              <a:t>Research needed!!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74"/>
                                        </p:tgtEl>
                                        <p:attrNameLst>
                                          <p:attrName>style.visibility</p:attrName>
                                        </p:attrNameLst>
                                      </p:cBhvr>
                                      <p:to>
                                        <p:strVal val="visible"/>
                                      </p:to>
                                    </p:set>
                                    <p:animEffect transition="in" filter="fade">
                                      <p:cBhvr>
                                        <p:cTn id="7" dur="40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84"/>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Hibernate</a:t>
            </a:r>
            <a:endParaRPr/>
          </a:p>
        </p:txBody>
      </p:sp>
      <p:pic>
        <p:nvPicPr>
          <p:cNvPr id="809" name="Google Shape;809;p84"/>
          <p:cNvPicPr preferRelativeResize="0">
            <a:picLocks noGrp="1"/>
          </p:cNvPicPr>
          <p:nvPr>
            <p:ph type="body" idx="1"/>
          </p:nvPr>
        </p:nvPicPr>
        <p:blipFill rotWithShape="1">
          <a:blip r:embed="rId3">
            <a:alphaModFix/>
          </a:blip>
          <a:srcRect/>
          <a:stretch/>
        </p:blipFill>
        <p:spPr>
          <a:xfrm>
            <a:off x="1748630" y="1268024"/>
            <a:ext cx="3242700" cy="3342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85"/>
          <p:cNvSpPr txBox="1">
            <a:spLocks noGrp="1"/>
          </p:cNvSpPr>
          <p:nvPr>
            <p:ph type="title"/>
          </p:nvPr>
        </p:nvSpPr>
        <p:spPr>
          <a:xfrm>
            <a:off x="6286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Probiscis, habitat and hibernate</a:t>
            </a:r>
            <a:endParaRPr/>
          </a:p>
        </p:txBody>
      </p:sp>
      <p:sp>
        <p:nvSpPr>
          <p:cNvPr id="815" name="Google Shape;815;p85"/>
          <p:cNvSpPr txBox="1">
            <a:spLocks noGrp="1"/>
          </p:cNvSpPr>
          <p:nvPr>
            <p:ph type="body" idx="1"/>
          </p:nvPr>
        </p:nvSpPr>
        <p:spPr>
          <a:xfrm>
            <a:off x="628650" y="1369219"/>
            <a:ext cx="78867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816" name="Google Shape;816;p85" title="end of strategies.mov">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6"/>
                                        </p:tgtEl>
                                        <p:attrNameLst>
                                          <p:attrName>style.visibility</p:attrName>
                                        </p:attrNameLst>
                                      </p:cBhvr>
                                      <p:to>
                                        <p:strVal val="visible"/>
                                      </p:to>
                                    </p:set>
                                    <p:animEffect transition="in" filter="fade">
                                      <p:cBhvr>
                                        <p:cTn id="7" dur="1000"/>
                                        <p:tgtEl>
                                          <p:spTgt spid="8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86"/>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Polar Vortex</a:t>
            </a:r>
            <a:endParaRPr/>
          </a:p>
        </p:txBody>
      </p:sp>
      <p:pic>
        <p:nvPicPr>
          <p:cNvPr id="823" name="Google Shape;823;p86" descr="Diagram&#10;&#10;Description automatically generated"/>
          <p:cNvPicPr preferRelativeResize="0">
            <a:picLocks noGrp="1"/>
          </p:cNvPicPr>
          <p:nvPr>
            <p:ph type="body" idx="1"/>
          </p:nvPr>
        </p:nvPicPr>
        <p:blipFill rotWithShape="1">
          <a:blip r:embed="rId3">
            <a:alphaModFix/>
          </a:blip>
          <a:srcRect/>
          <a:stretch/>
        </p:blipFill>
        <p:spPr>
          <a:xfrm>
            <a:off x="2432080" y="1155499"/>
            <a:ext cx="3588000" cy="36981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87"/>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North Korea’s capital – (2018 Olympics) back in the news</a:t>
            </a:r>
            <a:endParaRPr/>
          </a:p>
        </p:txBody>
      </p:sp>
      <p:pic>
        <p:nvPicPr>
          <p:cNvPr id="830" name="Google Shape;830;p87"/>
          <p:cNvPicPr preferRelativeResize="0">
            <a:picLocks noGrp="1"/>
          </p:cNvPicPr>
          <p:nvPr>
            <p:ph type="body" idx="1"/>
          </p:nvPr>
        </p:nvPicPr>
        <p:blipFill rotWithShape="1">
          <a:blip r:embed="rId3">
            <a:alphaModFix/>
          </a:blip>
          <a:srcRect/>
          <a:stretch/>
        </p:blipFill>
        <p:spPr>
          <a:xfrm>
            <a:off x="2552249" y="1479349"/>
            <a:ext cx="3391500" cy="34572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88"/>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Cues for shapes</a:t>
            </a:r>
            <a:endParaRPr/>
          </a:p>
        </p:txBody>
      </p:sp>
      <p:pic>
        <p:nvPicPr>
          <p:cNvPr id="837" name="Google Shape;837;p88" descr="A picture containing diagram&#10;&#10;Description automatically generated"/>
          <p:cNvPicPr preferRelativeResize="0">
            <a:picLocks noGrp="1"/>
          </p:cNvPicPr>
          <p:nvPr>
            <p:ph type="body" idx="1"/>
          </p:nvPr>
        </p:nvPicPr>
        <p:blipFill rotWithShape="1">
          <a:blip r:embed="rId3">
            <a:alphaModFix/>
          </a:blip>
          <a:srcRect/>
          <a:stretch/>
        </p:blipFill>
        <p:spPr>
          <a:xfrm>
            <a:off x="1608475" y="1268025"/>
            <a:ext cx="5630100" cy="32856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89"/>
          <p:cNvSpPr txBox="1">
            <a:spLocks noGrp="1"/>
          </p:cNvSpPr>
          <p:nvPr>
            <p:ph type="title"/>
          </p:nvPr>
        </p:nvSpPr>
        <p:spPr>
          <a:xfrm>
            <a:off x="6286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Did I forget something?</a:t>
            </a:r>
            <a:endParaRPr/>
          </a:p>
        </p:txBody>
      </p:sp>
      <p:sp>
        <p:nvSpPr>
          <p:cNvPr id="843" name="Google Shape;843;p89"/>
          <p:cNvSpPr txBox="1">
            <a:spLocks noGrp="1"/>
          </p:cNvSpPr>
          <p:nvPr>
            <p:ph type="body" idx="1"/>
          </p:nvPr>
        </p:nvSpPr>
        <p:spPr>
          <a:xfrm>
            <a:off x="628650" y="1369219"/>
            <a:ext cx="78867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r>
              <a:rPr lang="en"/>
              <a:t>Automatic associations</a:t>
            </a:r>
            <a:endParaRPr/>
          </a:p>
          <a:p>
            <a:pPr marL="0" lvl="0" indent="0" algn="l" rtl="0">
              <a:spcBef>
                <a:spcPts val="1000"/>
              </a:spcBef>
              <a:spcAft>
                <a:spcPts val="0"/>
              </a:spcAft>
              <a:buNone/>
            </a:pPr>
            <a:endParaRPr/>
          </a:p>
          <a:p>
            <a:pPr marL="0" lvl="0" indent="0" algn="l" rtl="0">
              <a:spcBef>
                <a:spcPts val="1000"/>
              </a:spcBef>
              <a:spcAft>
                <a:spcPts val="0"/>
              </a:spcAft>
              <a:buNone/>
            </a:pPr>
            <a:r>
              <a:rPr lang="en"/>
              <a:t>Closure tasks  (“fill in the blank”)</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8"/>
        <p:cNvGrpSpPr/>
        <p:nvPr/>
      </p:nvGrpSpPr>
      <p:grpSpPr>
        <a:xfrm>
          <a:off x="0" y="0"/>
          <a:ext cx="0" cy="0"/>
          <a:chOff x="0" y="0"/>
          <a:chExt cx="0" cy="0"/>
        </a:xfrm>
      </p:grpSpPr>
      <p:sp>
        <p:nvSpPr>
          <p:cNvPr id="849" name="Google Shape;849;p90"/>
          <p:cNvSpPr/>
          <p:nvPr/>
        </p:nvSpPr>
        <p:spPr>
          <a:xfrm>
            <a:off x="0" y="0"/>
            <a:ext cx="3819906"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0" name="Google Shape;850;p90"/>
          <p:cNvSpPr txBox="1">
            <a:spLocks noGrp="1"/>
          </p:cNvSpPr>
          <p:nvPr>
            <p:ph type="title"/>
          </p:nvPr>
        </p:nvSpPr>
        <p:spPr>
          <a:xfrm>
            <a:off x="393555" y="465294"/>
            <a:ext cx="2856201" cy="412851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200"/>
              <a:buFont typeface="Calibri"/>
              <a:buNone/>
            </a:pPr>
            <a:r>
              <a:rPr lang="en" sz="5200">
                <a:solidFill>
                  <a:schemeClr val="lt1"/>
                </a:solidFill>
              </a:rPr>
              <a:t>Choosing Words</a:t>
            </a:r>
            <a:endParaRPr/>
          </a:p>
        </p:txBody>
      </p:sp>
      <p:grpSp>
        <p:nvGrpSpPr>
          <p:cNvPr id="851" name="Google Shape;851;p90"/>
          <p:cNvGrpSpPr/>
          <p:nvPr/>
        </p:nvGrpSpPr>
        <p:grpSpPr>
          <a:xfrm>
            <a:off x="4101291" y="477956"/>
            <a:ext cx="4697730" cy="4103190"/>
            <a:chOff x="0" y="16883"/>
            <a:chExt cx="4697730" cy="5470920"/>
          </a:xfrm>
        </p:grpSpPr>
        <p:sp>
          <p:nvSpPr>
            <p:cNvPr id="852" name="Google Shape;852;p90"/>
            <p:cNvSpPr/>
            <p:nvPr/>
          </p:nvSpPr>
          <p:spPr>
            <a:xfrm>
              <a:off x="0" y="16883"/>
              <a:ext cx="4697730" cy="1034280"/>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90"/>
            <p:cNvSpPr txBox="1"/>
            <p:nvPr/>
          </p:nvSpPr>
          <p:spPr>
            <a:xfrm>
              <a:off x="50489" y="67372"/>
              <a:ext cx="4596752" cy="933302"/>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chemeClr val="lt1"/>
                </a:buClr>
                <a:buSzPts val="2600"/>
                <a:buFont typeface="Calibri"/>
                <a:buNone/>
              </a:pPr>
              <a:r>
                <a:rPr lang="en" sz="2600">
                  <a:solidFill>
                    <a:schemeClr val="lt1"/>
                  </a:solidFill>
                  <a:latin typeface="Calibri"/>
                  <a:ea typeface="Calibri"/>
                  <a:cs typeface="Calibri"/>
                  <a:sym typeface="Calibri"/>
                </a:rPr>
                <a:t>Select words for each child’s individual needs. </a:t>
              </a:r>
              <a:endParaRPr/>
            </a:p>
          </p:txBody>
        </p:sp>
        <p:sp>
          <p:nvSpPr>
            <p:cNvPr id="854" name="Google Shape;854;p90"/>
            <p:cNvSpPr/>
            <p:nvPr/>
          </p:nvSpPr>
          <p:spPr>
            <a:xfrm>
              <a:off x="0" y="1126043"/>
              <a:ext cx="4697730" cy="1034280"/>
            </a:xfrm>
            <a:prstGeom prst="roundRect">
              <a:avLst>
                <a:gd name="adj" fmla="val 16667"/>
              </a:avLst>
            </a:prstGeom>
            <a:solidFill>
              <a:srgbClr val="D7785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90"/>
            <p:cNvSpPr txBox="1"/>
            <p:nvPr/>
          </p:nvSpPr>
          <p:spPr>
            <a:xfrm>
              <a:off x="50489" y="1176532"/>
              <a:ext cx="4596752" cy="933302"/>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chemeClr val="lt1"/>
                </a:buClr>
                <a:buSzPts val="2600"/>
                <a:buFont typeface="Calibri"/>
                <a:buNone/>
              </a:pPr>
              <a:r>
                <a:rPr lang="en" sz="2600">
                  <a:solidFill>
                    <a:schemeClr val="lt1"/>
                  </a:solidFill>
                  <a:latin typeface="Calibri"/>
                  <a:ea typeface="Calibri"/>
                  <a:cs typeface="Calibri"/>
                  <a:sym typeface="Calibri"/>
                </a:rPr>
                <a:t>Words from the curriculum</a:t>
              </a:r>
              <a:endParaRPr/>
            </a:p>
          </p:txBody>
        </p:sp>
        <p:sp>
          <p:nvSpPr>
            <p:cNvPr id="856" name="Google Shape;856;p90"/>
            <p:cNvSpPr/>
            <p:nvPr/>
          </p:nvSpPr>
          <p:spPr>
            <a:xfrm>
              <a:off x="0" y="2235203"/>
              <a:ext cx="4697730" cy="1034280"/>
            </a:xfrm>
            <a:prstGeom prst="roundRect">
              <a:avLst>
                <a:gd name="adj" fmla="val 16667"/>
              </a:avLst>
            </a:prstGeom>
            <a:solidFill>
              <a:srgbClr val="C47F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90"/>
            <p:cNvSpPr txBox="1"/>
            <p:nvPr/>
          </p:nvSpPr>
          <p:spPr>
            <a:xfrm>
              <a:off x="50489" y="2285692"/>
              <a:ext cx="4596752" cy="933302"/>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chemeClr val="lt1"/>
                </a:buClr>
                <a:buSzPts val="2600"/>
                <a:buFont typeface="Calibri"/>
                <a:buNone/>
              </a:pPr>
              <a:r>
                <a:rPr lang="en" sz="2600">
                  <a:solidFill>
                    <a:schemeClr val="lt1"/>
                  </a:solidFill>
                  <a:latin typeface="Calibri"/>
                  <a:ea typeface="Calibri"/>
                  <a:cs typeface="Calibri"/>
                  <a:sym typeface="Calibri"/>
                </a:rPr>
                <a:t>Words from current events and holidays</a:t>
              </a:r>
              <a:endParaRPr/>
            </a:p>
          </p:txBody>
        </p:sp>
        <p:sp>
          <p:nvSpPr>
            <p:cNvPr id="858" name="Google Shape;858;p90"/>
            <p:cNvSpPr/>
            <p:nvPr/>
          </p:nvSpPr>
          <p:spPr>
            <a:xfrm>
              <a:off x="0" y="3344363"/>
              <a:ext cx="4697730" cy="1034280"/>
            </a:xfrm>
            <a:prstGeom prst="roundRect">
              <a:avLst>
                <a:gd name="adj" fmla="val 16667"/>
              </a:avLst>
            </a:prstGeom>
            <a:solidFill>
              <a:srgbClr val="B38E8A"/>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90"/>
            <p:cNvSpPr txBox="1"/>
            <p:nvPr/>
          </p:nvSpPr>
          <p:spPr>
            <a:xfrm>
              <a:off x="50489" y="3394852"/>
              <a:ext cx="4596752" cy="933302"/>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chemeClr val="lt1"/>
                </a:buClr>
                <a:buSzPts val="2600"/>
                <a:buFont typeface="Calibri"/>
                <a:buNone/>
              </a:pPr>
              <a:r>
                <a:rPr lang="en" sz="2600">
                  <a:solidFill>
                    <a:schemeClr val="lt1"/>
                  </a:solidFill>
                  <a:latin typeface="Calibri"/>
                  <a:ea typeface="Calibri"/>
                  <a:cs typeface="Calibri"/>
                  <a:sym typeface="Calibri"/>
                </a:rPr>
                <a:t>Words from afterschool activities</a:t>
              </a:r>
              <a:endParaRPr/>
            </a:p>
          </p:txBody>
        </p:sp>
        <p:sp>
          <p:nvSpPr>
            <p:cNvPr id="860" name="Google Shape;860;p90"/>
            <p:cNvSpPr/>
            <p:nvPr/>
          </p:nvSpPr>
          <p:spPr>
            <a:xfrm>
              <a:off x="0" y="4453523"/>
              <a:ext cx="4697730" cy="1034280"/>
            </a:xfrm>
            <a:prstGeom prst="roundRect">
              <a:avLst>
                <a:gd name="adj" fmla="val 16667"/>
              </a:avLst>
            </a:prstGeom>
            <a:solidFill>
              <a:srgbClr val="A4A4A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90"/>
            <p:cNvSpPr txBox="1"/>
            <p:nvPr/>
          </p:nvSpPr>
          <p:spPr>
            <a:xfrm>
              <a:off x="50489" y="4504012"/>
              <a:ext cx="4596752" cy="933302"/>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chemeClr val="lt1"/>
                </a:buClr>
                <a:buSzPts val="2600"/>
                <a:buFont typeface="Calibri"/>
                <a:buNone/>
              </a:pPr>
              <a:r>
                <a:rPr lang="en" sz="2600">
                  <a:solidFill>
                    <a:schemeClr val="lt1"/>
                  </a:solidFill>
                  <a:latin typeface="Calibri"/>
                  <a:ea typeface="Calibri"/>
                  <a:cs typeface="Calibri"/>
                  <a:sym typeface="Calibri"/>
                </a:rPr>
                <a:t>Words from favorite sports</a:t>
              </a:r>
              <a:endParaRPr/>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91"/>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Words from curriculum</a:t>
            </a:r>
            <a:endParaRPr/>
          </a:p>
        </p:txBody>
      </p:sp>
      <p:pic>
        <p:nvPicPr>
          <p:cNvPr id="868" name="Google Shape;868;p91" descr="Diagram&#10;&#10;Description automatically generated"/>
          <p:cNvPicPr preferRelativeResize="0">
            <a:picLocks noGrp="1"/>
          </p:cNvPicPr>
          <p:nvPr>
            <p:ph type="body" idx="1"/>
          </p:nvPr>
        </p:nvPicPr>
        <p:blipFill rotWithShape="1">
          <a:blip r:embed="rId3">
            <a:alphaModFix/>
          </a:blip>
          <a:srcRect/>
          <a:stretch/>
        </p:blipFill>
        <p:spPr>
          <a:xfrm>
            <a:off x="1219400" y="1040475"/>
            <a:ext cx="5093400" cy="44277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2"/>
        <p:cNvGrpSpPr/>
        <p:nvPr/>
      </p:nvGrpSpPr>
      <p:grpSpPr>
        <a:xfrm>
          <a:off x="0" y="0"/>
          <a:ext cx="0" cy="0"/>
          <a:chOff x="0" y="0"/>
          <a:chExt cx="0" cy="0"/>
        </a:xfrm>
      </p:grpSpPr>
      <p:sp>
        <p:nvSpPr>
          <p:cNvPr id="873" name="Google Shape;873;p92"/>
          <p:cNvSpPr/>
          <p:nvPr/>
        </p:nvSpPr>
        <p:spPr>
          <a:xfrm>
            <a:off x="0" y="0"/>
            <a:ext cx="3819906"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4" name="Google Shape;874;p92"/>
          <p:cNvSpPr txBox="1">
            <a:spLocks noGrp="1"/>
          </p:cNvSpPr>
          <p:nvPr>
            <p:ph type="title"/>
          </p:nvPr>
        </p:nvSpPr>
        <p:spPr>
          <a:xfrm>
            <a:off x="393555" y="465294"/>
            <a:ext cx="2856201" cy="412851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200"/>
              <a:buFont typeface="Calibri"/>
              <a:buNone/>
            </a:pPr>
            <a:r>
              <a:rPr lang="en" sz="5200">
                <a:solidFill>
                  <a:schemeClr val="lt1"/>
                </a:solidFill>
              </a:rPr>
              <a:t>Repeat, repeat, repeat</a:t>
            </a:r>
            <a:endParaRPr/>
          </a:p>
        </p:txBody>
      </p:sp>
      <p:grpSp>
        <p:nvGrpSpPr>
          <p:cNvPr id="875" name="Google Shape;875;p92"/>
          <p:cNvGrpSpPr/>
          <p:nvPr/>
        </p:nvGrpSpPr>
        <p:grpSpPr>
          <a:xfrm>
            <a:off x="4101291" y="934526"/>
            <a:ext cx="4697730" cy="3190050"/>
            <a:chOff x="0" y="625643"/>
            <a:chExt cx="4697730" cy="4253400"/>
          </a:xfrm>
        </p:grpSpPr>
        <p:sp>
          <p:nvSpPr>
            <p:cNvPr id="876" name="Google Shape;876;p92"/>
            <p:cNvSpPr/>
            <p:nvPr/>
          </p:nvSpPr>
          <p:spPr>
            <a:xfrm>
              <a:off x="0" y="625643"/>
              <a:ext cx="4697730" cy="1352520"/>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92"/>
            <p:cNvSpPr txBox="1"/>
            <p:nvPr/>
          </p:nvSpPr>
          <p:spPr>
            <a:xfrm>
              <a:off x="66025" y="691668"/>
              <a:ext cx="4565680" cy="1220470"/>
            </a:xfrm>
            <a:prstGeom prst="rect">
              <a:avLst/>
            </a:prstGeom>
            <a:noFill/>
            <a:ln>
              <a:noFill/>
            </a:ln>
          </p:spPr>
          <p:txBody>
            <a:bodyPr spcFirstLastPara="1" wrap="square" lIns="129525" tIns="129525" rIns="129525" bIns="129525" anchor="ctr" anchorCtr="0">
              <a:noAutofit/>
            </a:bodyPr>
            <a:lstStyle/>
            <a:p>
              <a:pPr marL="0" marR="0" lvl="0" indent="0" algn="l" rtl="0">
                <a:lnSpc>
                  <a:spcPct val="90000"/>
                </a:lnSpc>
                <a:spcBef>
                  <a:spcPts val="0"/>
                </a:spcBef>
                <a:spcAft>
                  <a:spcPts val="0"/>
                </a:spcAft>
                <a:buClr>
                  <a:schemeClr val="lt1"/>
                </a:buClr>
                <a:buSzPts val="3400"/>
                <a:buFont typeface="Calibri"/>
                <a:buNone/>
              </a:pPr>
              <a:r>
                <a:rPr lang="en" sz="3400">
                  <a:solidFill>
                    <a:schemeClr val="lt1"/>
                  </a:solidFill>
                  <a:latin typeface="Calibri"/>
                  <a:ea typeface="Calibri"/>
                  <a:cs typeface="Calibri"/>
                  <a:sym typeface="Calibri"/>
                </a:rPr>
                <a:t>Make it stick!  Anchor the words in your brain. </a:t>
              </a:r>
              <a:endParaRPr/>
            </a:p>
          </p:txBody>
        </p:sp>
        <p:sp>
          <p:nvSpPr>
            <p:cNvPr id="878" name="Google Shape;878;p92"/>
            <p:cNvSpPr/>
            <p:nvPr/>
          </p:nvSpPr>
          <p:spPr>
            <a:xfrm>
              <a:off x="0" y="2076083"/>
              <a:ext cx="4697730" cy="1352520"/>
            </a:xfrm>
            <a:prstGeom prst="roundRect">
              <a:avLst>
                <a:gd name="adj" fmla="val 16667"/>
              </a:avLst>
            </a:prstGeom>
            <a:solidFill>
              <a:srgbClr val="C47F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92"/>
            <p:cNvSpPr txBox="1"/>
            <p:nvPr/>
          </p:nvSpPr>
          <p:spPr>
            <a:xfrm>
              <a:off x="66025" y="2142108"/>
              <a:ext cx="4565680" cy="1220470"/>
            </a:xfrm>
            <a:prstGeom prst="rect">
              <a:avLst/>
            </a:prstGeom>
            <a:noFill/>
            <a:ln>
              <a:noFill/>
            </a:ln>
          </p:spPr>
          <p:txBody>
            <a:bodyPr spcFirstLastPara="1" wrap="square" lIns="129525" tIns="129525" rIns="129525" bIns="129525" anchor="ctr" anchorCtr="0">
              <a:noAutofit/>
            </a:bodyPr>
            <a:lstStyle/>
            <a:p>
              <a:pPr marL="0" marR="0" lvl="0" indent="0" algn="l" rtl="0">
                <a:lnSpc>
                  <a:spcPct val="90000"/>
                </a:lnSpc>
                <a:spcBef>
                  <a:spcPts val="0"/>
                </a:spcBef>
                <a:spcAft>
                  <a:spcPts val="0"/>
                </a:spcAft>
                <a:buClr>
                  <a:schemeClr val="lt1"/>
                </a:buClr>
                <a:buSzPts val="3400"/>
                <a:buFont typeface="Calibri"/>
                <a:buNone/>
              </a:pPr>
              <a:r>
                <a:rPr lang="en" sz="3400">
                  <a:solidFill>
                    <a:schemeClr val="lt1"/>
                  </a:solidFill>
                  <a:latin typeface="Calibri"/>
                  <a:ea typeface="Calibri"/>
                  <a:cs typeface="Calibri"/>
                  <a:sym typeface="Calibri"/>
                </a:rPr>
                <a:t>Word Finding 5</a:t>
              </a:r>
              <a:endParaRPr/>
            </a:p>
          </p:txBody>
        </p:sp>
        <p:sp>
          <p:nvSpPr>
            <p:cNvPr id="880" name="Google Shape;880;p92"/>
            <p:cNvSpPr/>
            <p:nvPr/>
          </p:nvSpPr>
          <p:spPr>
            <a:xfrm>
              <a:off x="0" y="3526523"/>
              <a:ext cx="4697730" cy="1352520"/>
            </a:xfrm>
            <a:prstGeom prst="roundRect">
              <a:avLst>
                <a:gd name="adj" fmla="val 16667"/>
              </a:avLst>
            </a:prstGeom>
            <a:solidFill>
              <a:srgbClr val="A4A4A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92"/>
            <p:cNvSpPr txBox="1"/>
            <p:nvPr/>
          </p:nvSpPr>
          <p:spPr>
            <a:xfrm>
              <a:off x="66025" y="3592548"/>
              <a:ext cx="4565680" cy="1220470"/>
            </a:xfrm>
            <a:prstGeom prst="rect">
              <a:avLst/>
            </a:prstGeom>
            <a:noFill/>
            <a:ln>
              <a:noFill/>
            </a:ln>
          </p:spPr>
          <p:txBody>
            <a:bodyPr spcFirstLastPara="1" wrap="square" lIns="129525" tIns="129525" rIns="129525" bIns="129525" anchor="ctr" anchorCtr="0">
              <a:noAutofit/>
            </a:bodyPr>
            <a:lstStyle/>
            <a:p>
              <a:pPr marL="0" marR="0" lvl="0" indent="0" algn="l" rtl="0">
                <a:lnSpc>
                  <a:spcPct val="90000"/>
                </a:lnSpc>
                <a:spcBef>
                  <a:spcPts val="0"/>
                </a:spcBef>
                <a:spcAft>
                  <a:spcPts val="0"/>
                </a:spcAft>
                <a:buClr>
                  <a:schemeClr val="lt1"/>
                </a:buClr>
                <a:buSzPts val="3400"/>
                <a:buFont typeface="Calibri"/>
                <a:buNone/>
              </a:pPr>
              <a:r>
                <a:rPr lang="en" sz="3400">
                  <a:solidFill>
                    <a:schemeClr val="lt1"/>
                  </a:solidFill>
                  <a:latin typeface="Calibri"/>
                  <a:ea typeface="Calibri"/>
                  <a:cs typeface="Calibri"/>
                  <a:sym typeface="Calibri"/>
                </a:rPr>
                <a:t>a “brain tattoo”</a:t>
              </a:r>
              <a:endParaRPr/>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6"/>
        <p:cNvGrpSpPr/>
        <p:nvPr/>
      </p:nvGrpSpPr>
      <p:grpSpPr>
        <a:xfrm>
          <a:off x="0" y="0"/>
          <a:ext cx="0" cy="0"/>
          <a:chOff x="0" y="0"/>
          <a:chExt cx="0" cy="0"/>
        </a:xfrm>
      </p:grpSpPr>
      <p:sp>
        <p:nvSpPr>
          <p:cNvPr id="887" name="Google Shape;887;p93"/>
          <p:cNvSpPr/>
          <p:nvPr/>
        </p:nvSpPr>
        <p:spPr>
          <a:xfrm>
            <a:off x="0" y="0"/>
            <a:ext cx="3819906"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8" name="Google Shape;888;p93"/>
          <p:cNvSpPr txBox="1">
            <a:spLocks noGrp="1"/>
          </p:cNvSpPr>
          <p:nvPr>
            <p:ph type="title"/>
          </p:nvPr>
        </p:nvSpPr>
        <p:spPr>
          <a:xfrm>
            <a:off x="393555" y="465294"/>
            <a:ext cx="2856201" cy="412851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
                <a:solidFill>
                  <a:schemeClr val="lt1"/>
                </a:solidFill>
              </a:rPr>
              <a:t>Mnemonics to remember strategies</a:t>
            </a:r>
            <a:endParaRPr/>
          </a:p>
        </p:txBody>
      </p:sp>
      <p:grpSp>
        <p:nvGrpSpPr>
          <p:cNvPr id="889" name="Google Shape;889;p93"/>
          <p:cNvGrpSpPr/>
          <p:nvPr/>
        </p:nvGrpSpPr>
        <p:grpSpPr>
          <a:xfrm>
            <a:off x="4101291" y="963619"/>
            <a:ext cx="4697730" cy="3131866"/>
            <a:chOff x="0" y="664433"/>
            <a:chExt cx="4697730" cy="4175821"/>
          </a:xfrm>
        </p:grpSpPr>
        <p:sp>
          <p:nvSpPr>
            <p:cNvPr id="890" name="Google Shape;890;p93"/>
            <p:cNvSpPr/>
            <p:nvPr/>
          </p:nvSpPr>
          <p:spPr>
            <a:xfrm>
              <a:off x="0" y="664433"/>
              <a:ext cx="4697730" cy="2034630"/>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93"/>
            <p:cNvSpPr txBox="1"/>
            <p:nvPr/>
          </p:nvSpPr>
          <p:spPr>
            <a:xfrm>
              <a:off x="99322" y="763755"/>
              <a:ext cx="4499086" cy="1835986"/>
            </a:xfrm>
            <a:prstGeom prst="rect">
              <a:avLst/>
            </a:prstGeom>
            <a:noFill/>
            <a:ln>
              <a:noFill/>
            </a:ln>
          </p:spPr>
          <p:txBody>
            <a:bodyPr spcFirstLastPara="1" wrap="square" lIns="140950" tIns="140950" rIns="140950" bIns="140950" anchor="ctr" anchorCtr="0">
              <a:noAutofit/>
            </a:bodyPr>
            <a:lstStyle/>
            <a:p>
              <a:pPr marL="0" marR="0" lvl="0" indent="0" algn="l" rtl="0">
                <a:lnSpc>
                  <a:spcPct val="90000"/>
                </a:lnSpc>
                <a:spcBef>
                  <a:spcPts val="0"/>
                </a:spcBef>
                <a:spcAft>
                  <a:spcPts val="0"/>
                </a:spcAft>
                <a:buClr>
                  <a:schemeClr val="lt1"/>
                </a:buClr>
                <a:buSzPts val="3700"/>
                <a:buFont typeface="Calibri"/>
                <a:buNone/>
              </a:pPr>
              <a:r>
                <a:rPr lang="en" sz="3700">
                  <a:solidFill>
                    <a:schemeClr val="lt1"/>
                  </a:solidFill>
                  <a:latin typeface="Calibri"/>
                  <a:ea typeface="Calibri"/>
                  <a:cs typeface="Calibri"/>
                  <a:sym typeface="Calibri"/>
                </a:rPr>
                <a:t>Have child choose 2-3 “go to” strategies for when they’re “stuck”  </a:t>
              </a:r>
              <a:endParaRPr/>
            </a:p>
          </p:txBody>
        </p:sp>
        <p:sp>
          <p:nvSpPr>
            <p:cNvPr id="892" name="Google Shape;892;p93"/>
            <p:cNvSpPr/>
            <p:nvPr/>
          </p:nvSpPr>
          <p:spPr>
            <a:xfrm>
              <a:off x="0" y="2805624"/>
              <a:ext cx="4697730" cy="2034630"/>
            </a:xfrm>
            <a:prstGeom prst="roundRect">
              <a:avLst>
                <a:gd name="adj" fmla="val 16667"/>
              </a:avLst>
            </a:prstGeom>
            <a:solidFill>
              <a:srgbClr val="A4A4A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93"/>
            <p:cNvSpPr txBox="1"/>
            <p:nvPr/>
          </p:nvSpPr>
          <p:spPr>
            <a:xfrm>
              <a:off x="99322" y="2904946"/>
              <a:ext cx="4499086" cy="1835986"/>
            </a:xfrm>
            <a:prstGeom prst="rect">
              <a:avLst/>
            </a:prstGeom>
            <a:noFill/>
            <a:ln>
              <a:noFill/>
            </a:ln>
          </p:spPr>
          <p:txBody>
            <a:bodyPr spcFirstLastPara="1" wrap="square" lIns="140950" tIns="140950" rIns="140950" bIns="140950" anchor="ctr" anchorCtr="0">
              <a:noAutofit/>
            </a:bodyPr>
            <a:lstStyle/>
            <a:p>
              <a:pPr marL="0" marR="0" lvl="0" indent="0" algn="l" rtl="0">
                <a:lnSpc>
                  <a:spcPct val="90000"/>
                </a:lnSpc>
                <a:spcBef>
                  <a:spcPts val="0"/>
                </a:spcBef>
                <a:spcAft>
                  <a:spcPts val="0"/>
                </a:spcAft>
                <a:buClr>
                  <a:schemeClr val="lt1"/>
                </a:buClr>
                <a:buSzPts val="3700"/>
                <a:buFont typeface="Calibri"/>
                <a:buNone/>
              </a:pPr>
              <a:r>
                <a:rPr lang="en" sz="3700">
                  <a:solidFill>
                    <a:schemeClr val="lt1"/>
                  </a:solidFill>
                  <a:latin typeface="Calibri"/>
                  <a:ea typeface="Calibri"/>
                  <a:cs typeface="Calibri"/>
                  <a:sym typeface="Calibri"/>
                </a:rPr>
                <a:t>Visualizing and word associations most helpful for most kids. </a:t>
              </a: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0"/>
        <p:cNvGrpSpPr/>
        <p:nvPr/>
      </p:nvGrpSpPr>
      <p:grpSpPr>
        <a:xfrm>
          <a:off x="0" y="0"/>
          <a:ext cx="0" cy="0"/>
          <a:chOff x="0" y="0"/>
          <a:chExt cx="0" cy="0"/>
        </a:xfrm>
      </p:grpSpPr>
      <p:sp>
        <p:nvSpPr>
          <p:cNvPr id="181" name="Google Shape;181;p31"/>
          <p:cNvSpPr/>
          <p:nvPr/>
        </p:nvSpPr>
        <p:spPr>
          <a:xfrm>
            <a:off x="0" y="0"/>
            <a:ext cx="9141714"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 name="Google Shape;182;p31"/>
          <p:cNvSpPr/>
          <p:nvPr/>
        </p:nvSpPr>
        <p:spPr>
          <a:xfrm>
            <a:off x="307282" y="766763"/>
            <a:ext cx="532209" cy="1571626"/>
          </a:xfrm>
          <a:custGeom>
            <a:avLst/>
            <a:gdLst/>
            <a:ahLst/>
            <a:cxnLst/>
            <a:rect l="l" t="t" r="r" b="b"/>
            <a:pathLst>
              <a:path w="447" h="1363" extrusionOk="0">
                <a:moveTo>
                  <a:pt x="447" y="1363"/>
                </a:moveTo>
                <a:lnTo>
                  <a:pt x="0" y="987"/>
                </a:lnTo>
                <a:lnTo>
                  <a:pt x="0" y="0"/>
                </a:lnTo>
                <a:lnTo>
                  <a:pt x="447" y="376"/>
                </a:lnTo>
                <a:lnTo>
                  <a:pt x="447" y="1363"/>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 name="Google Shape;183;p31"/>
          <p:cNvSpPr/>
          <p:nvPr/>
        </p:nvSpPr>
        <p:spPr>
          <a:xfrm>
            <a:off x="307282" y="628308"/>
            <a:ext cx="302419" cy="1279073"/>
          </a:xfrm>
          <a:custGeom>
            <a:avLst/>
            <a:gdLst/>
            <a:ahLst/>
            <a:cxnLst/>
            <a:rect l="l" t="t" r="r" b="b"/>
            <a:pathLst>
              <a:path w="254" h="1109" extrusionOk="0">
                <a:moveTo>
                  <a:pt x="254" y="987"/>
                </a:moveTo>
                <a:lnTo>
                  <a:pt x="0" y="1109"/>
                </a:lnTo>
                <a:lnTo>
                  <a:pt x="0" y="119"/>
                </a:lnTo>
                <a:lnTo>
                  <a:pt x="254" y="0"/>
                </a:lnTo>
                <a:lnTo>
                  <a:pt x="254" y="987"/>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 name="Google Shape;184;p31"/>
          <p:cNvSpPr/>
          <p:nvPr/>
        </p:nvSpPr>
        <p:spPr>
          <a:xfrm>
            <a:off x="483495" y="480670"/>
            <a:ext cx="126206" cy="1284896"/>
          </a:xfrm>
          <a:custGeom>
            <a:avLst/>
            <a:gdLst/>
            <a:ahLst/>
            <a:cxnLst/>
            <a:rect l="l" t="t" r="r" b="b"/>
            <a:pathLst>
              <a:path w="106" h="1114" extrusionOk="0">
                <a:moveTo>
                  <a:pt x="106" y="1114"/>
                </a:moveTo>
                <a:lnTo>
                  <a:pt x="0" y="1005"/>
                </a:lnTo>
                <a:lnTo>
                  <a:pt x="0" y="0"/>
                </a:lnTo>
                <a:lnTo>
                  <a:pt x="106" y="110"/>
                </a:lnTo>
                <a:lnTo>
                  <a:pt x="106" y="1114"/>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 name="Google Shape;185;p31"/>
          <p:cNvSpPr/>
          <p:nvPr/>
        </p:nvSpPr>
        <p:spPr>
          <a:xfrm>
            <a:off x="8417402" y="476787"/>
            <a:ext cx="246459" cy="1306770"/>
          </a:xfrm>
          <a:custGeom>
            <a:avLst/>
            <a:gdLst/>
            <a:ahLst/>
            <a:cxnLst/>
            <a:rect l="l" t="t" r="r" b="b"/>
            <a:pathLst>
              <a:path w="207" h="1114" extrusionOk="0">
                <a:moveTo>
                  <a:pt x="207" y="987"/>
                </a:moveTo>
                <a:lnTo>
                  <a:pt x="0" y="1114"/>
                </a:lnTo>
                <a:lnTo>
                  <a:pt x="0" y="127"/>
                </a:lnTo>
                <a:lnTo>
                  <a:pt x="207" y="0"/>
                </a:lnTo>
                <a:lnTo>
                  <a:pt x="207" y="987"/>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 name="Google Shape;186;p31"/>
          <p:cNvSpPr/>
          <p:nvPr/>
        </p:nvSpPr>
        <p:spPr>
          <a:xfrm>
            <a:off x="483041" y="476786"/>
            <a:ext cx="8180897" cy="1156093"/>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 name="Google Shape;187;p31"/>
          <p:cNvSpPr txBox="1">
            <a:spLocks noGrp="1"/>
          </p:cNvSpPr>
          <p:nvPr>
            <p:ph type="title"/>
          </p:nvPr>
        </p:nvSpPr>
        <p:spPr>
          <a:xfrm>
            <a:off x="718879" y="600294"/>
            <a:ext cx="7698523" cy="9090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500"/>
              <a:buFont typeface="Calibri"/>
              <a:buNone/>
            </a:pPr>
            <a:r>
              <a:rPr lang="en" sz="3500">
                <a:solidFill>
                  <a:srgbClr val="FFFFFF"/>
                </a:solidFill>
              </a:rPr>
              <a:t>RALLI campaign  (Great Britain)</a:t>
            </a:r>
            <a:endParaRPr/>
          </a:p>
        </p:txBody>
      </p:sp>
      <p:sp>
        <p:nvSpPr>
          <p:cNvPr id="188" name="Google Shape;188;p31"/>
          <p:cNvSpPr txBox="1">
            <a:spLocks noGrp="1"/>
          </p:cNvSpPr>
          <p:nvPr>
            <p:ph type="body" idx="1"/>
          </p:nvPr>
        </p:nvSpPr>
        <p:spPr>
          <a:xfrm>
            <a:off x="1025718" y="1867827"/>
            <a:ext cx="7281746" cy="2675380"/>
          </a:xfrm>
          <a:prstGeom prst="rect">
            <a:avLst/>
          </a:prstGeom>
          <a:noFill/>
          <a:ln>
            <a:noFill/>
          </a:ln>
        </p:spPr>
        <p:txBody>
          <a:bodyPr spcFirstLastPara="1" wrap="square" lIns="91425" tIns="45700" rIns="91425" bIns="45700" anchor="ctr" anchorCtr="0">
            <a:normAutofit/>
          </a:bodyPr>
          <a:lstStyle/>
          <a:p>
            <a:pPr marL="27675" lvl="0" indent="0" algn="l" rtl="0">
              <a:lnSpc>
                <a:spcPct val="90000"/>
              </a:lnSpc>
              <a:spcBef>
                <a:spcPts val="0"/>
              </a:spcBef>
              <a:spcAft>
                <a:spcPts val="0"/>
              </a:spcAft>
              <a:buClr>
                <a:schemeClr val="dk1"/>
              </a:buClr>
              <a:buSzPts val="2100"/>
              <a:buNone/>
            </a:pPr>
            <a:endParaRPr sz="21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94"/>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Silly Sally</a:t>
            </a:r>
            <a:endParaRPr/>
          </a:p>
        </p:txBody>
      </p:sp>
      <p:pic>
        <p:nvPicPr>
          <p:cNvPr id="900" name="Google Shape;900;p94"/>
          <p:cNvPicPr preferRelativeResize="0">
            <a:picLocks noGrp="1"/>
          </p:cNvPicPr>
          <p:nvPr>
            <p:ph type="body" idx="1"/>
          </p:nvPr>
        </p:nvPicPr>
        <p:blipFill rotWithShape="1">
          <a:blip r:embed="rId3">
            <a:alphaModFix/>
          </a:blip>
          <a:srcRect/>
          <a:stretch/>
        </p:blipFill>
        <p:spPr>
          <a:xfrm>
            <a:off x="2574275" y="1268025"/>
            <a:ext cx="3735600" cy="38433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95"/>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Dumb Vegetables</a:t>
            </a:r>
            <a:endParaRPr/>
          </a:p>
        </p:txBody>
      </p:sp>
      <p:pic>
        <p:nvPicPr>
          <p:cNvPr id="906" name="Google Shape;906;p95" descr="A picture containing diagram&#10;&#10;Description automatically generated"/>
          <p:cNvPicPr preferRelativeResize="0">
            <a:picLocks noGrp="1"/>
          </p:cNvPicPr>
          <p:nvPr>
            <p:ph type="body" idx="1"/>
          </p:nvPr>
        </p:nvPicPr>
        <p:blipFill rotWithShape="1">
          <a:blip r:embed="rId3">
            <a:alphaModFix/>
          </a:blip>
          <a:srcRect/>
          <a:stretch/>
        </p:blipFill>
        <p:spPr>
          <a:xfrm>
            <a:off x="1860579" y="1268024"/>
            <a:ext cx="3426300" cy="35316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1"/>
        <p:cNvGrpSpPr/>
        <p:nvPr/>
      </p:nvGrpSpPr>
      <p:grpSpPr>
        <a:xfrm>
          <a:off x="0" y="0"/>
          <a:ext cx="0" cy="0"/>
          <a:chOff x="0" y="0"/>
          <a:chExt cx="0" cy="0"/>
        </a:xfrm>
      </p:grpSpPr>
      <p:sp>
        <p:nvSpPr>
          <p:cNvPr id="912" name="Google Shape;912;p96"/>
          <p:cNvSpPr/>
          <p:nvPr/>
        </p:nvSpPr>
        <p:spPr>
          <a:xfrm>
            <a:off x="0" y="0"/>
            <a:ext cx="3819906"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3" name="Google Shape;913;p96"/>
          <p:cNvSpPr txBox="1">
            <a:spLocks noGrp="1"/>
          </p:cNvSpPr>
          <p:nvPr>
            <p:ph type="title"/>
          </p:nvPr>
        </p:nvSpPr>
        <p:spPr>
          <a:xfrm>
            <a:off x="393555" y="465294"/>
            <a:ext cx="2856201" cy="412851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200"/>
              <a:buFont typeface="Calibri"/>
              <a:buNone/>
            </a:pPr>
            <a:r>
              <a:rPr lang="en" sz="5200">
                <a:solidFill>
                  <a:schemeClr val="lt1"/>
                </a:solidFill>
              </a:rPr>
              <a:t>Carryover</a:t>
            </a:r>
            <a:endParaRPr/>
          </a:p>
        </p:txBody>
      </p:sp>
      <p:grpSp>
        <p:nvGrpSpPr>
          <p:cNvPr id="914" name="Google Shape;914;p96"/>
          <p:cNvGrpSpPr/>
          <p:nvPr/>
        </p:nvGrpSpPr>
        <p:grpSpPr>
          <a:xfrm>
            <a:off x="4101291" y="465797"/>
            <a:ext cx="4697730" cy="4127508"/>
            <a:chOff x="0" y="671"/>
            <a:chExt cx="4697730" cy="5503344"/>
          </a:xfrm>
        </p:grpSpPr>
        <p:cxnSp>
          <p:nvCxnSpPr>
            <p:cNvPr id="915" name="Google Shape;915;p96"/>
            <p:cNvCxnSpPr/>
            <p:nvPr/>
          </p:nvCxnSpPr>
          <p:spPr>
            <a:xfrm>
              <a:off x="0" y="671"/>
              <a:ext cx="4697730" cy="0"/>
            </a:xfrm>
            <a:prstGeom prst="straightConnector1">
              <a:avLst/>
            </a:prstGeom>
            <a:solidFill>
              <a:schemeClr val="accent2"/>
            </a:solidFill>
            <a:ln w="12700" cap="flat" cmpd="sng">
              <a:solidFill>
                <a:schemeClr val="accent2"/>
              </a:solidFill>
              <a:prstDash val="solid"/>
              <a:miter lim="800000"/>
              <a:headEnd type="none" w="sm" len="sm"/>
              <a:tailEnd type="none" w="sm" len="sm"/>
            </a:ln>
          </p:spPr>
        </p:cxnSp>
        <p:sp>
          <p:nvSpPr>
            <p:cNvPr id="916" name="Google Shape;916;p96"/>
            <p:cNvSpPr/>
            <p:nvPr/>
          </p:nvSpPr>
          <p:spPr>
            <a:xfrm>
              <a:off x="0" y="671"/>
              <a:ext cx="4697730" cy="110066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96"/>
            <p:cNvSpPr txBox="1"/>
            <p:nvPr/>
          </p:nvSpPr>
          <p:spPr>
            <a:xfrm>
              <a:off x="0" y="671"/>
              <a:ext cx="4697730" cy="1100668"/>
            </a:xfrm>
            <a:prstGeom prst="rect">
              <a:avLst/>
            </a:prstGeom>
            <a:noFill/>
            <a:ln>
              <a:noFill/>
            </a:ln>
          </p:spPr>
          <p:txBody>
            <a:bodyPr spcFirstLastPara="1" wrap="square" lIns="114300" tIns="114300" rIns="114300" bIns="114300" anchor="t" anchorCtr="0">
              <a:noAutofit/>
            </a:bodyPr>
            <a:lstStyle/>
            <a:p>
              <a:pPr marL="0" marR="0" lvl="0" indent="0" algn="l" rtl="0">
                <a:lnSpc>
                  <a:spcPct val="90000"/>
                </a:lnSpc>
                <a:spcBef>
                  <a:spcPts val="0"/>
                </a:spcBef>
                <a:spcAft>
                  <a:spcPts val="0"/>
                </a:spcAft>
                <a:buClr>
                  <a:schemeClr val="dk1"/>
                </a:buClr>
                <a:buSzPts val="3000"/>
                <a:buFont typeface="Calibri"/>
                <a:buNone/>
              </a:pPr>
              <a:r>
                <a:rPr lang="en" sz="3000">
                  <a:solidFill>
                    <a:schemeClr val="dk1"/>
                  </a:solidFill>
                  <a:latin typeface="Calibri"/>
                  <a:ea typeface="Calibri"/>
                  <a:cs typeface="Calibri"/>
                  <a:sym typeface="Calibri"/>
                </a:rPr>
                <a:t>Anticipate vocabulary needed for a given situation </a:t>
              </a:r>
              <a:endParaRPr/>
            </a:p>
          </p:txBody>
        </p:sp>
        <p:cxnSp>
          <p:nvCxnSpPr>
            <p:cNvPr id="918" name="Google Shape;918;p96"/>
            <p:cNvCxnSpPr/>
            <p:nvPr/>
          </p:nvCxnSpPr>
          <p:spPr>
            <a:xfrm>
              <a:off x="0" y="1101340"/>
              <a:ext cx="4697730" cy="0"/>
            </a:xfrm>
            <a:prstGeom prst="straightConnector1">
              <a:avLst/>
            </a:prstGeom>
            <a:solidFill>
              <a:srgbClr val="D77850"/>
            </a:solidFill>
            <a:ln w="12700" cap="flat" cmpd="sng">
              <a:solidFill>
                <a:srgbClr val="D77850"/>
              </a:solidFill>
              <a:prstDash val="solid"/>
              <a:miter lim="800000"/>
              <a:headEnd type="none" w="sm" len="sm"/>
              <a:tailEnd type="none" w="sm" len="sm"/>
            </a:ln>
          </p:spPr>
        </p:cxnSp>
        <p:sp>
          <p:nvSpPr>
            <p:cNvPr id="919" name="Google Shape;919;p96"/>
            <p:cNvSpPr/>
            <p:nvPr/>
          </p:nvSpPr>
          <p:spPr>
            <a:xfrm>
              <a:off x="0" y="1101340"/>
              <a:ext cx="4697730" cy="110066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96"/>
            <p:cNvSpPr txBox="1"/>
            <p:nvPr/>
          </p:nvSpPr>
          <p:spPr>
            <a:xfrm>
              <a:off x="0" y="1101340"/>
              <a:ext cx="4697730" cy="1100668"/>
            </a:xfrm>
            <a:prstGeom prst="rect">
              <a:avLst/>
            </a:prstGeom>
            <a:noFill/>
            <a:ln>
              <a:noFill/>
            </a:ln>
          </p:spPr>
          <p:txBody>
            <a:bodyPr spcFirstLastPara="1" wrap="square" lIns="114300" tIns="114300" rIns="114300" bIns="114300" anchor="t" anchorCtr="0">
              <a:noAutofit/>
            </a:bodyPr>
            <a:lstStyle/>
            <a:p>
              <a:pPr marL="0" marR="0" lvl="0" indent="0" algn="l" rtl="0">
                <a:lnSpc>
                  <a:spcPct val="90000"/>
                </a:lnSpc>
                <a:spcBef>
                  <a:spcPts val="0"/>
                </a:spcBef>
                <a:spcAft>
                  <a:spcPts val="0"/>
                </a:spcAft>
                <a:buClr>
                  <a:schemeClr val="dk1"/>
                </a:buClr>
                <a:buSzPts val="3000"/>
                <a:buFont typeface="Calibri"/>
                <a:buNone/>
              </a:pPr>
              <a:r>
                <a:rPr lang="en" sz="3000">
                  <a:solidFill>
                    <a:schemeClr val="dk1"/>
                  </a:solidFill>
                  <a:latin typeface="Calibri"/>
                  <a:ea typeface="Calibri"/>
                  <a:cs typeface="Calibri"/>
                  <a:sym typeface="Calibri"/>
                </a:rPr>
                <a:t>Phone calls, plans with friends, upcoming events</a:t>
              </a:r>
              <a:endParaRPr/>
            </a:p>
          </p:txBody>
        </p:sp>
        <p:cxnSp>
          <p:nvCxnSpPr>
            <p:cNvPr id="921" name="Google Shape;921;p96"/>
            <p:cNvCxnSpPr/>
            <p:nvPr/>
          </p:nvCxnSpPr>
          <p:spPr>
            <a:xfrm>
              <a:off x="0" y="2202009"/>
              <a:ext cx="4697730" cy="0"/>
            </a:xfrm>
            <a:prstGeom prst="straightConnector1">
              <a:avLst/>
            </a:prstGeom>
            <a:solidFill>
              <a:srgbClr val="C47F6E"/>
            </a:solidFill>
            <a:ln w="12700" cap="flat" cmpd="sng">
              <a:solidFill>
                <a:srgbClr val="C47F6E"/>
              </a:solidFill>
              <a:prstDash val="solid"/>
              <a:miter lim="800000"/>
              <a:headEnd type="none" w="sm" len="sm"/>
              <a:tailEnd type="none" w="sm" len="sm"/>
            </a:ln>
          </p:spPr>
        </p:cxnSp>
        <p:sp>
          <p:nvSpPr>
            <p:cNvPr id="922" name="Google Shape;922;p96"/>
            <p:cNvSpPr/>
            <p:nvPr/>
          </p:nvSpPr>
          <p:spPr>
            <a:xfrm>
              <a:off x="0" y="2202009"/>
              <a:ext cx="4697730" cy="110066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96"/>
            <p:cNvSpPr txBox="1"/>
            <p:nvPr/>
          </p:nvSpPr>
          <p:spPr>
            <a:xfrm>
              <a:off x="0" y="2202009"/>
              <a:ext cx="4697730" cy="1100668"/>
            </a:xfrm>
            <a:prstGeom prst="rect">
              <a:avLst/>
            </a:prstGeom>
            <a:noFill/>
            <a:ln>
              <a:noFill/>
            </a:ln>
          </p:spPr>
          <p:txBody>
            <a:bodyPr spcFirstLastPara="1" wrap="square" lIns="114300" tIns="114300" rIns="114300" bIns="114300" anchor="t" anchorCtr="0">
              <a:noAutofit/>
            </a:bodyPr>
            <a:lstStyle/>
            <a:p>
              <a:pPr marL="0" marR="0" lvl="0" indent="0" algn="l" rtl="0">
                <a:lnSpc>
                  <a:spcPct val="90000"/>
                </a:lnSpc>
                <a:spcBef>
                  <a:spcPts val="0"/>
                </a:spcBef>
                <a:spcAft>
                  <a:spcPts val="0"/>
                </a:spcAft>
                <a:buClr>
                  <a:schemeClr val="dk1"/>
                </a:buClr>
                <a:buSzPts val="3000"/>
                <a:buFont typeface="Calibri"/>
                <a:buNone/>
              </a:pPr>
              <a:r>
                <a:rPr lang="en" sz="3000">
                  <a:solidFill>
                    <a:schemeClr val="dk1"/>
                  </a:solidFill>
                  <a:latin typeface="Calibri"/>
                  <a:ea typeface="Calibri"/>
                  <a:cs typeface="Calibri"/>
                  <a:sym typeface="Calibri"/>
                </a:rPr>
                <a:t>Role play</a:t>
              </a:r>
              <a:endParaRPr/>
            </a:p>
          </p:txBody>
        </p:sp>
        <p:cxnSp>
          <p:nvCxnSpPr>
            <p:cNvPr id="924" name="Google Shape;924;p96"/>
            <p:cNvCxnSpPr/>
            <p:nvPr/>
          </p:nvCxnSpPr>
          <p:spPr>
            <a:xfrm>
              <a:off x="0" y="3302678"/>
              <a:ext cx="4697730" cy="0"/>
            </a:xfrm>
            <a:prstGeom prst="straightConnector1">
              <a:avLst/>
            </a:prstGeom>
            <a:solidFill>
              <a:srgbClr val="B38E8A"/>
            </a:solidFill>
            <a:ln w="12700" cap="flat" cmpd="sng">
              <a:solidFill>
                <a:srgbClr val="B38E8A"/>
              </a:solidFill>
              <a:prstDash val="solid"/>
              <a:miter lim="800000"/>
              <a:headEnd type="none" w="sm" len="sm"/>
              <a:tailEnd type="none" w="sm" len="sm"/>
            </a:ln>
          </p:spPr>
        </p:cxnSp>
        <p:sp>
          <p:nvSpPr>
            <p:cNvPr id="925" name="Google Shape;925;p96"/>
            <p:cNvSpPr/>
            <p:nvPr/>
          </p:nvSpPr>
          <p:spPr>
            <a:xfrm>
              <a:off x="0" y="3302678"/>
              <a:ext cx="4697730" cy="110066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96"/>
            <p:cNvSpPr txBox="1"/>
            <p:nvPr/>
          </p:nvSpPr>
          <p:spPr>
            <a:xfrm>
              <a:off x="0" y="3302678"/>
              <a:ext cx="4697730" cy="1100668"/>
            </a:xfrm>
            <a:prstGeom prst="rect">
              <a:avLst/>
            </a:prstGeom>
            <a:noFill/>
            <a:ln>
              <a:noFill/>
            </a:ln>
          </p:spPr>
          <p:txBody>
            <a:bodyPr spcFirstLastPara="1" wrap="square" lIns="114300" tIns="114300" rIns="114300" bIns="114300" anchor="t" anchorCtr="0">
              <a:noAutofit/>
            </a:bodyPr>
            <a:lstStyle/>
            <a:p>
              <a:pPr marL="0" marR="0" lvl="0" indent="0" algn="l" rtl="0">
                <a:lnSpc>
                  <a:spcPct val="90000"/>
                </a:lnSpc>
                <a:spcBef>
                  <a:spcPts val="0"/>
                </a:spcBef>
                <a:spcAft>
                  <a:spcPts val="0"/>
                </a:spcAft>
                <a:buClr>
                  <a:schemeClr val="dk1"/>
                </a:buClr>
                <a:buSzPts val="3000"/>
                <a:buFont typeface="Calibri"/>
                <a:buNone/>
              </a:pPr>
              <a:r>
                <a:rPr lang="en" sz="3000">
                  <a:solidFill>
                    <a:schemeClr val="dk1"/>
                  </a:solidFill>
                  <a:latin typeface="Calibri"/>
                  <a:ea typeface="Calibri"/>
                  <a:cs typeface="Calibri"/>
                  <a:sym typeface="Calibri"/>
                </a:rPr>
                <a:t>Ice breakers/conversation starters (Rockbrook Camp)</a:t>
              </a:r>
              <a:endParaRPr/>
            </a:p>
          </p:txBody>
        </p:sp>
        <p:cxnSp>
          <p:nvCxnSpPr>
            <p:cNvPr id="927" name="Google Shape;927;p96"/>
            <p:cNvCxnSpPr/>
            <p:nvPr/>
          </p:nvCxnSpPr>
          <p:spPr>
            <a:xfrm>
              <a:off x="0" y="4403347"/>
              <a:ext cx="4697730" cy="0"/>
            </a:xfrm>
            <a:prstGeom prst="straightConnector1">
              <a:avLst/>
            </a:prstGeom>
            <a:solidFill>
              <a:srgbClr val="A4A4A4"/>
            </a:solidFill>
            <a:ln w="12700" cap="flat" cmpd="sng">
              <a:solidFill>
                <a:srgbClr val="A4A4A4"/>
              </a:solidFill>
              <a:prstDash val="solid"/>
              <a:miter lim="800000"/>
              <a:headEnd type="none" w="sm" len="sm"/>
              <a:tailEnd type="none" w="sm" len="sm"/>
            </a:ln>
          </p:spPr>
        </p:cxnSp>
        <p:sp>
          <p:nvSpPr>
            <p:cNvPr id="928" name="Google Shape;928;p96"/>
            <p:cNvSpPr/>
            <p:nvPr/>
          </p:nvSpPr>
          <p:spPr>
            <a:xfrm>
              <a:off x="0" y="4403347"/>
              <a:ext cx="4697730" cy="110066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96"/>
            <p:cNvSpPr txBox="1"/>
            <p:nvPr/>
          </p:nvSpPr>
          <p:spPr>
            <a:xfrm>
              <a:off x="0" y="4403347"/>
              <a:ext cx="4697730" cy="1100668"/>
            </a:xfrm>
            <a:prstGeom prst="rect">
              <a:avLst/>
            </a:prstGeom>
            <a:noFill/>
            <a:ln>
              <a:noFill/>
            </a:ln>
          </p:spPr>
          <p:txBody>
            <a:bodyPr spcFirstLastPara="1" wrap="square" lIns="114300" tIns="114300" rIns="114300" bIns="114300" anchor="t" anchorCtr="0">
              <a:noAutofit/>
            </a:bodyPr>
            <a:lstStyle/>
            <a:p>
              <a:pPr marL="0" marR="0" lvl="0" indent="0" algn="l" rtl="0">
                <a:lnSpc>
                  <a:spcPct val="90000"/>
                </a:lnSpc>
                <a:spcBef>
                  <a:spcPts val="0"/>
                </a:spcBef>
                <a:spcAft>
                  <a:spcPts val="0"/>
                </a:spcAft>
                <a:buClr>
                  <a:schemeClr val="dk1"/>
                </a:buClr>
                <a:buSzPts val="3000"/>
                <a:buFont typeface="Calibri"/>
                <a:buNone/>
              </a:pPr>
              <a:r>
                <a:rPr lang="en" sz="3000">
                  <a:solidFill>
                    <a:schemeClr val="dk1"/>
                  </a:solidFill>
                  <a:latin typeface="Calibri"/>
                  <a:ea typeface="Calibri"/>
                  <a:cs typeface="Calibri"/>
                  <a:sym typeface="Calibri"/>
                </a:rPr>
                <a:t>Invite friends to therapy</a:t>
              </a:r>
              <a:endParaRPr/>
            </a:p>
          </p:txBody>
        </p:sp>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4"/>
        <p:cNvGrpSpPr/>
        <p:nvPr/>
      </p:nvGrpSpPr>
      <p:grpSpPr>
        <a:xfrm>
          <a:off x="0" y="0"/>
          <a:ext cx="0" cy="0"/>
          <a:chOff x="0" y="0"/>
          <a:chExt cx="0" cy="0"/>
        </a:xfrm>
      </p:grpSpPr>
      <p:sp>
        <p:nvSpPr>
          <p:cNvPr id="935" name="Google Shape;935;p97"/>
          <p:cNvSpPr txBox="1">
            <a:spLocks noGrp="1"/>
          </p:cNvSpPr>
          <p:nvPr>
            <p:ph type="title"/>
          </p:nvPr>
        </p:nvSpPr>
        <p:spPr>
          <a:xfrm>
            <a:off x="718879" y="600294"/>
            <a:ext cx="7698523" cy="9090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500"/>
              <a:buFont typeface="Calibri"/>
              <a:buNone/>
            </a:pPr>
            <a:r>
              <a:rPr lang="en" sz="3500">
                <a:solidFill>
                  <a:srgbClr val="FFFFFF"/>
                </a:solidFill>
              </a:rPr>
              <a:t>Carryover</a:t>
            </a:r>
            <a:endParaRPr/>
          </a:p>
        </p:txBody>
      </p:sp>
      <p:sp>
        <p:nvSpPr>
          <p:cNvPr id="936" name="Google Shape;936;p97"/>
          <p:cNvSpPr txBox="1">
            <a:spLocks noGrp="1"/>
          </p:cNvSpPr>
          <p:nvPr>
            <p:ph type="body" idx="1"/>
          </p:nvPr>
        </p:nvSpPr>
        <p:spPr>
          <a:xfrm>
            <a:off x="1025718" y="1867827"/>
            <a:ext cx="7281746" cy="2675380"/>
          </a:xfrm>
          <a:prstGeom prst="rect">
            <a:avLst/>
          </a:prstGeom>
          <a:noFill/>
          <a:ln>
            <a:noFill/>
          </a:ln>
        </p:spPr>
        <p:txBody>
          <a:bodyPr spcFirstLastPara="1" wrap="square" lIns="91425" tIns="45700" rIns="91425" bIns="45700" anchor="ctr"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en" sz="2400"/>
              <a:t>“In clinical practice, SLPs will also routinely aim to ensure changes in children’s ability to retrieve single words in isolation are </a:t>
            </a:r>
            <a:r>
              <a:rPr lang="en" sz="2400" b="1"/>
              <a:t>carried over </a:t>
            </a:r>
            <a:r>
              <a:rPr lang="en" sz="2400"/>
              <a:t>to their use in discourse.  The optimum ways of achieving this remain to be determined. Furthermore the most effective interventions will be encouraging children to </a:t>
            </a:r>
            <a:r>
              <a:rPr lang="en" sz="2400" b="1"/>
              <a:t>develop and extend their own word-retrieval strategies according to what is most useful individually.”</a:t>
            </a:r>
            <a:endParaRPr/>
          </a:p>
          <a:p>
            <a:pPr marL="0" lvl="0" indent="0" algn="l" rtl="0">
              <a:lnSpc>
                <a:spcPct val="90000"/>
              </a:lnSpc>
              <a:spcBef>
                <a:spcPts val="1000"/>
              </a:spcBef>
              <a:spcAft>
                <a:spcPts val="0"/>
              </a:spcAft>
              <a:buClr>
                <a:schemeClr val="dk1"/>
              </a:buClr>
              <a:buSzPct val="100000"/>
              <a:buNone/>
            </a:pPr>
            <a:endParaRPr sz="1600" b="1"/>
          </a:p>
          <a:p>
            <a:pPr marL="0" lvl="0" indent="0" algn="l" rtl="0">
              <a:lnSpc>
                <a:spcPct val="90000"/>
              </a:lnSpc>
              <a:spcBef>
                <a:spcPts val="1000"/>
              </a:spcBef>
              <a:spcAft>
                <a:spcPts val="0"/>
              </a:spcAft>
              <a:buClr>
                <a:schemeClr val="dk1"/>
              </a:buClr>
              <a:buSzPct val="100000"/>
              <a:buNone/>
            </a:pPr>
            <a:r>
              <a:rPr lang="en" sz="1600"/>
              <a:t>(emphasis my own)</a:t>
            </a:r>
            <a:endParaRPr/>
          </a:p>
          <a:p>
            <a:pPr marL="0" lvl="0" indent="0" algn="l" rtl="0">
              <a:lnSpc>
                <a:spcPct val="90000"/>
              </a:lnSpc>
              <a:spcBef>
                <a:spcPts val="1000"/>
              </a:spcBef>
              <a:spcAft>
                <a:spcPts val="0"/>
              </a:spcAft>
              <a:buClr>
                <a:schemeClr val="dk1"/>
              </a:buClr>
              <a:buSzPct val="100000"/>
              <a:buNone/>
            </a:pPr>
            <a:endParaRPr sz="1600" b="1"/>
          </a:p>
          <a:p>
            <a:pPr marL="0" lvl="0" indent="0" algn="l" rtl="0">
              <a:lnSpc>
                <a:spcPct val="90000"/>
              </a:lnSpc>
              <a:spcBef>
                <a:spcPts val="1000"/>
              </a:spcBef>
              <a:spcAft>
                <a:spcPts val="0"/>
              </a:spcAft>
              <a:buClr>
                <a:schemeClr val="dk1"/>
              </a:buClr>
              <a:buSzPct val="100000"/>
              <a:buNone/>
            </a:pPr>
            <a:endParaRPr sz="1600"/>
          </a:p>
          <a:p>
            <a:pPr marL="0" lvl="0" indent="0" algn="l" rtl="0">
              <a:lnSpc>
                <a:spcPct val="90000"/>
              </a:lnSpc>
              <a:spcBef>
                <a:spcPts val="1000"/>
              </a:spcBef>
              <a:spcAft>
                <a:spcPts val="0"/>
              </a:spcAft>
              <a:buClr>
                <a:schemeClr val="dk1"/>
              </a:buClr>
              <a:buSzPct val="100000"/>
              <a:buNone/>
            </a:pPr>
            <a:endParaRPr sz="1600"/>
          </a:p>
          <a:p>
            <a:pPr marL="0" lvl="0" indent="0" algn="l" rtl="0">
              <a:lnSpc>
                <a:spcPct val="90000"/>
              </a:lnSpc>
              <a:spcBef>
                <a:spcPts val="1000"/>
              </a:spcBef>
              <a:spcAft>
                <a:spcPts val="0"/>
              </a:spcAft>
              <a:buClr>
                <a:schemeClr val="dk1"/>
              </a:buClr>
              <a:buSzPct val="100000"/>
              <a:buNone/>
            </a:pPr>
            <a:r>
              <a:rPr lang="en" sz="1600"/>
              <a:t>Best, Hughes, Masterson, Thomas, Howard, Kapikian, and Shobbrook, 2020</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98"/>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Going to a movie with Dad</a:t>
            </a:r>
            <a:endParaRPr/>
          </a:p>
        </p:txBody>
      </p:sp>
      <p:sp>
        <p:nvSpPr>
          <p:cNvPr id="942" name="Google Shape;942;p98"/>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 Call____Dad______________on the phone.  Please complete this by Wednesday, March 16.</a:t>
            </a:r>
            <a:endParaRPr/>
          </a:p>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 </a:t>
            </a:r>
            <a:endParaRPr/>
          </a:p>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 </a:t>
            </a:r>
            <a:endParaRPr/>
          </a:p>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 </a:t>
            </a:r>
            <a:endParaRPr/>
          </a:p>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Topic:  Marvel movies</a:t>
            </a:r>
            <a:endParaRPr/>
          </a:p>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 </a:t>
            </a:r>
            <a:endParaRPr/>
          </a:p>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Greeting (Introduction):   Hi, Dad, Jan is making me do this weird conversation.  </a:t>
            </a:r>
            <a:endParaRPr/>
          </a:p>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	</a:t>
            </a:r>
            <a:endParaRPr/>
          </a:p>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Main conversation:</a:t>
            </a:r>
            <a:endParaRPr/>
          </a:p>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	2-3 Marvel movies you like</a:t>
            </a:r>
            <a:endParaRPr/>
          </a:p>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	Characters -- villains and heroes</a:t>
            </a:r>
            <a:endParaRPr/>
          </a:p>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	Special effects</a:t>
            </a:r>
            <a:endParaRPr/>
          </a:p>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	Plot  - what did the villains and heroes do?</a:t>
            </a:r>
            <a:endParaRPr/>
          </a:p>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	Upcoming movie</a:t>
            </a:r>
            <a:endParaRPr/>
          </a:p>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 </a:t>
            </a:r>
            <a:endParaRPr/>
          </a:p>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Sign-off (conclusion):</a:t>
            </a:r>
            <a:endParaRPr/>
          </a:p>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	Thanks for talking to me.  I’m looking forward to seeing the next movie.  </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p99"/>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Upcoming plans with friend</a:t>
            </a:r>
            <a:endParaRPr/>
          </a:p>
        </p:txBody>
      </p:sp>
      <p:sp>
        <p:nvSpPr>
          <p:cNvPr id="949" name="Google Shape;949;p99"/>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 </a:t>
            </a:r>
            <a:endParaRPr/>
          </a:p>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Please ask Eric to </a:t>
            </a:r>
            <a:r>
              <a:rPr lang="en" sz="1350" b="1">
                <a:latin typeface="Calibri"/>
                <a:ea typeface="Calibri"/>
                <a:cs typeface="Calibri"/>
                <a:sym typeface="Calibri"/>
              </a:rPr>
              <a:t>say these words aloud</a:t>
            </a:r>
            <a:r>
              <a:rPr lang="en" sz="1350">
                <a:latin typeface="Calibri"/>
                <a:ea typeface="Calibri"/>
                <a:cs typeface="Calibri"/>
                <a:sym typeface="Calibri"/>
              </a:rPr>
              <a:t> before beginning his project for next week.  The two main things that affect word retrieval are (1) frequency of use and (2) recency of use.  In other words, if he has used these words frequently and recently, they’ll be easier to “find” in his memory.</a:t>
            </a:r>
            <a:endParaRPr/>
          </a:p>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 </a:t>
            </a:r>
            <a:endParaRPr/>
          </a:p>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I have asked Eric to choose either Fortnite or movies to have a conversation with his friend Asher.  I think he has chosen Fortnite, but either is fine.  I’d like him to observe whether or not it is easier to have a conversation when the words are fresh in his mind.</a:t>
            </a:r>
            <a:endParaRPr/>
          </a:p>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 </a:t>
            </a:r>
            <a:endParaRPr/>
          </a:p>
          <a:p>
            <a:pPr marL="0" lvl="0" indent="0" algn="l" rtl="0">
              <a:lnSpc>
                <a:spcPct val="90000"/>
              </a:lnSpc>
              <a:spcBef>
                <a:spcPts val="0"/>
              </a:spcBef>
              <a:spcAft>
                <a:spcPts val="0"/>
              </a:spcAft>
              <a:buClr>
                <a:schemeClr val="dk1"/>
              </a:buClr>
              <a:buSzPts val="1350"/>
              <a:buChar char="•"/>
            </a:pPr>
            <a:r>
              <a:rPr lang="en" sz="1350" b="1">
                <a:latin typeface="Calibri"/>
                <a:ea typeface="Calibri"/>
                <a:cs typeface="Calibri"/>
                <a:sym typeface="Calibri"/>
              </a:rPr>
              <a:t> </a:t>
            </a:r>
            <a:endParaRPr sz="1350">
              <a:latin typeface="Calibri"/>
              <a:ea typeface="Calibri"/>
              <a:cs typeface="Calibri"/>
              <a:sym typeface="Calibri"/>
            </a:endParaRPr>
          </a:p>
          <a:p>
            <a:pPr marL="0" lvl="0" indent="0" algn="l" rtl="0">
              <a:lnSpc>
                <a:spcPct val="90000"/>
              </a:lnSpc>
              <a:spcBef>
                <a:spcPts val="0"/>
              </a:spcBef>
              <a:spcAft>
                <a:spcPts val="0"/>
              </a:spcAft>
              <a:buClr>
                <a:schemeClr val="dk1"/>
              </a:buClr>
              <a:buSzPts val="1350"/>
              <a:buChar char="•"/>
            </a:pPr>
            <a:r>
              <a:rPr lang="en" sz="1350" b="1">
                <a:latin typeface="Calibri"/>
                <a:ea typeface="Calibri"/>
                <a:cs typeface="Calibri"/>
                <a:sym typeface="Calibri"/>
              </a:rPr>
              <a:t>Fortnite:</a:t>
            </a:r>
            <a:endParaRPr sz="1350">
              <a:latin typeface="Calibri"/>
              <a:ea typeface="Calibri"/>
              <a:cs typeface="Calibri"/>
              <a:sym typeface="Calibri"/>
            </a:endParaRPr>
          </a:p>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 </a:t>
            </a:r>
            <a:endParaRPr/>
          </a:p>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Tilted Towers			unnamed locations (perhaps think of some)</a:t>
            </a:r>
            <a:endParaRPr/>
          </a:p>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Team				microphone				mini map</a:t>
            </a:r>
            <a:endParaRPr/>
          </a:p>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Skin				special skills or powers		styles</a:t>
            </a:r>
            <a:endParaRPr/>
          </a:p>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Costume			hood					mask</a:t>
            </a:r>
            <a:endParaRPr/>
          </a:p>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Battle Royal			encounter				weapon</a:t>
            </a:r>
            <a:endParaRPr/>
          </a:p>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Inventory for weapons	bosses					henchmen</a:t>
            </a:r>
            <a:endParaRPr/>
          </a:p>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 </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Google Shape;955;p100"/>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956" name="Google Shape;956;p100"/>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350"/>
              <a:buChar char="•"/>
            </a:pPr>
            <a:r>
              <a:rPr lang="en" sz="1350" b="1">
                <a:latin typeface="Calibri"/>
                <a:ea typeface="Calibri"/>
                <a:cs typeface="Calibri"/>
                <a:sym typeface="Calibri"/>
              </a:rPr>
              <a:t>Movie words:</a:t>
            </a:r>
            <a:endParaRPr sz="1350">
              <a:latin typeface="Calibri"/>
              <a:ea typeface="Calibri"/>
              <a:cs typeface="Calibri"/>
              <a:sym typeface="Calibri"/>
            </a:endParaRPr>
          </a:p>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 </a:t>
            </a:r>
            <a:endParaRPr/>
          </a:p>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Cool				script					characters</a:t>
            </a:r>
            <a:endParaRPr/>
          </a:p>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Actors				setting					plot</a:t>
            </a:r>
            <a:endParaRPr/>
          </a:p>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Action				stunts					superhero</a:t>
            </a:r>
            <a:endParaRPr/>
          </a:p>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Villain</a:t>
            </a:r>
            <a:endParaRPr/>
          </a:p>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 </a:t>
            </a:r>
            <a:endParaRPr/>
          </a:p>
          <a:p>
            <a:pPr marL="0" lvl="0" indent="0" algn="l" rtl="0">
              <a:lnSpc>
                <a:spcPct val="90000"/>
              </a:lnSpc>
              <a:spcBef>
                <a:spcPts val="0"/>
              </a:spcBef>
              <a:spcAft>
                <a:spcPts val="0"/>
              </a:spcAft>
              <a:buClr>
                <a:schemeClr val="dk1"/>
              </a:buClr>
              <a:buSzPts val="1350"/>
              <a:buChar char="•"/>
            </a:pPr>
            <a:r>
              <a:rPr lang="en" sz="1350" b="1">
                <a:latin typeface="Calibri"/>
                <a:ea typeface="Calibri"/>
                <a:cs typeface="Calibri"/>
                <a:sym typeface="Calibri"/>
              </a:rPr>
              <a:t>Words specific to “Uncharted”</a:t>
            </a:r>
            <a:endParaRPr sz="1350">
              <a:latin typeface="Calibri"/>
              <a:ea typeface="Calibri"/>
              <a:cs typeface="Calibri"/>
              <a:sym typeface="Calibri"/>
            </a:endParaRPr>
          </a:p>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 </a:t>
            </a:r>
            <a:endParaRPr/>
          </a:p>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Nathan Drake			treasure hunt				keys</a:t>
            </a:r>
            <a:endParaRPr/>
          </a:p>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Map 				treasure				ship</a:t>
            </a:r>
            <a:endParaRPr/>
          </a:p>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Auction			steal					airplane</a:t>
            </a:r>
            <a:endParaRPr/>
          </a:p>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Colombia			church					hidden basement</a:t>
            </a:r>
            <a:endParaRPr/>
          </a:p>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Underground			mission				urns</a:t>
            </a:r>
            <a:endParaRPr/>
          </a:p>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Explode			India					betray</a:t>
            </a:r>
            <a:endParaRPr/>
          </a:p>
          <a:p>
            <a:pPr marL="0" lvl="0" indent="0" algn="l" rtl="0">
              <a:lnSpc>
                <a:spcPct val="90000"/>
              </a:lnSpc>
              <a:spcBef>
                <a:spcPts val="0"/>
              </a:spcBef>
              <a:spcAft>
                <a:spcPts val="0"/>
              </a:spcAft>
              <a:buClr>
                <a:schemeClr val="dk1"/>
              </a:buClr>
              <a:buSzPts val="1350"/>
              <a:buChar char="•"/>
            </a:pPr>
            <a:r>
              <a:rPr lang="en" sz="1350">
                <a:latin typeface="Calibri"/>
                <a:ea typeface="Calibri"/>
                <a:cs typeface="Calibri"/>
                <a:sym typeface="Calibri"/>
              </a:rPr>
              <a:t>Unconscious</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101"/>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Family vacation to San Diego </a:t>
            </a:r>
            <a:endParaRPr/>
          </a:p>
        </p:txBody>
      </p:sp>
      <p:sp>
        <p:nvSpPr>
          <p:cNvPr id="962" name="Google Shape;962;p10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90000"/>
              </a:lnSpc>
              <a:spcBef>
                <a:spcPts val="0"/>
              </a:spcBef>
              <a:spcAft>
                <a:spcPts val="0"/>
              </a:spcAft>
              <a:buClr>
                <a:schemeClr val="dk1"/>
              </a:buClr>
              <a:buSzPct val="100000"/>
              <a:buChar char="•"/>
            </a:pPr>
            <a:r>
              <a:rPr lang="en"/>
              <a:t>Anticipating spring break vocab –</a:t>
            </a:r>
            <a:endParaRPr/>
          </a:p>
          <a:p>
            <a:pPr marL="228600" lvl="0" indent="-228600" algn="l" rtl="0">
              <a:lnSpc>
                <a:spcPct val="90000"/>
              </a:lnSpc>
              <a:spcBef>
                <a:spcPts val="1000"/>
              </a:spcBef>
              <a:spcAft>
                <a:spcPts val="0"/>
              </a:spcAft>
              <a:buClr>
                <a:schemeClr val="dk1"/>
              </a:buClr>
              <a:buSzPct val="100000"/>
              <a:buChar char="•"/>
            </a:pPr>
            <a:r>
              <a:rPr lang="en"/>
              <a:t>Vacation		security		TSA		luggage</a:t>
            </a:r>
            <a:endParaRPr/>
          </a:p>
          <a:p>
            <a:pPr marL="228600" lvl="0" indent="-228600" algn="l" rtl="0">
              <a:lnSpc>
                <a:spcPct val="90000"/>
              </a:lnSpc>
              <a:spcBef>
                <a:spcPts val="1000"/>
              </a:spcBef>
              <a:spcAft>
                <a:spcPts val="0"/>
              </a:spcAft>
              <a:buClr>
                <a:schemeClr val="dk1"/>
              </a:buClr>
              <a:buSzPct val="100000"/>
              <a:buChar char="•"/>
            </a:pPr>
            <a:r>
              <a:rPr lang="en"/>
              <a:t>Baggage		flight			flight attendant</a:t>
            </a:r>
            <a:endParaRPr/>
          </a:p>
          <a:p>
            <a:pPr marL="228600" lvl="0" indent="-228600" algn="l" rtl="0">
              <a:lnSpc>
                <a:spcPct val="90000"/>
              </a:lnSpc>
              <a:spcBef>
                <a:spcPts val="1000"/>
              </a:spcBef>
              <a:spcAft>
                <a:spcPts val="0"/>
              </a:spcAft>
              <a:buClr>
                <a:schemeClr val="dk1"/>
              </a:buClr>
              <a:buSzPct val="100000"/>
              <a:buChar char="•"/>
            </a:pPr>
            <a:r>
              <a:rPr lang="en"/>
              <a:t>Carry-on		take off/landing	hotel		lobby</a:t>
            </a:r>
            <a:endParaRPr/>
          </a:p>
          <a:p>
            <a:pPr marL="228600" lvl="0" indent="-64135" algn="l" rtl="0">
              <a:lnSpc>
                <a:spcPct val="90000"/>
              </a:lnSpc>
              <a:spcBef>
                <a:spcPts val="1000"/>
              </a:spcBef>
              <a:spcAft>
                <a:spcPts val="0"/>
              </a:spcAft>
              <a:buClr>
                <a:schemeClr val="dk1"/>
              </a:buClr>
              <a:buSzPct val="100000"/>
              <a:buNone/>
            </a:pPr>
            <a:endParaRPr/>
          </a:p>
          <a:p>
            <a:pPr marL="228600" lvl="0" indent="-228600" algn="l" rtl="0">
              <a:lnSpc>
                <a:spcPct val="90000"/>
              </a:lnSpc>
              <a:spcBef>
                <a:spcPts val="1000"/>
              </a:spcBef>
              <a:spcAft>
                <a:spcPts val="0"/>
              </a:spcAft>
              <a:buClr>
                <a:schemeClr val="dk1"/>
              </a:buClr>
              <a:buSzPct val="100000"/>
              <a:buChar char="•"/>
            </a:pPr>
            <a:r>
              <a:rPr lang="en"/>
              <a:t>Homework:  choose one animal from San Diego Safari Park; list 10 words you may need to use -  Matschie’s Tree Kangaroo!!</a:t>
            </a:r>
            <a:endParaRPr/>
          </a:p>
          <a:p>
            <a:pPr marL="228600" lvl="0" indent="-64135" algn="l" rtl="0">
              <a:lnSpc>
                <a:spcPct val="90000"/>
              </a:lnSpc>
              <a:spcBef>
                <a:spcPts val="1000"/>
              </a:spcBef>
              <a:spcAft>
                <a:spcPts val="0"/>
              </a:spcAft>
              <a:buClr>
                <a:schemeClr val="dk1"/>
              </a:buClr>
              <a:buSzPct val="100000"/>
              <a:buNone/>
            </a:pP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102"/>
          <p:cNvSpPr txBox="1">
            <a:spLocks noGrp="1"/>
          </p:cNvSpPr>
          <p:nvPr>
            <p:ph type="title"/>
          </p:nvPr>
        </p:nvSpPr>
        <p:spPr>
          <a:xfrm>
            <a:off x="628650" y="89969"/>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Review strategies often</a:t>
            </a:r>
            <a:endParaRPr/>
          </a:p>
        </p:txBody>
      </p:sp>
      <p:sp>
        <p:nvSpPr>
          <p:cNvPr id="968" name="Google Shape;968;p102"/>
          <p:cNvSpPr txBox="1">
            <a:spLocks noGrp="1"/>
          </p:cNvSpPr>
          <p:nvPr>
            <p:ph type="body" idx="1"/>
          </p:nvPr>
        </p:nvSpPr>
        <p:spPr>
          <a:xfrm>
            <a:off x="628650" y="1369219"/>
            <a:ext cx="78867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969" name="Google Shape;969;p102"/>
          <p:cNvPicPr preferRelativeResize="0"/>
          <p:nvPr/>
        </p:nvPicPr>
        <p:blipFill>
          <a:blip r:embed="rId3">
            <a:alphaModFix/>
          </a:blip>
          <a:stretch>
            <a:fillRect/>
          </a:stretch>
        </p:blipFill>
        <p:spPr>
          <a:xfrm>
            <a:off x="1524000" y="1369225"/>
            <a:ext cx="6096000" cy="45720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4"/>
        <p:cNvGrpSpPr/>
        <p:nvPr/>
      </p:nvGrpSpPr>
      <p:grpSpPr>
        <a:xfrm>
          <a:off x="0" y="0"/>
          <a:ext cx="0" cy="0"/>
          <a:chOff x="0" y="0"/>
          <a:chExt cx="0" cy="0"/>
        </a:xfrm>
      </p:grpSpPr>
      <p:sp>
        <p:nvSpPr>
          <p:cNvPr id="975" name="Google Shape;975;p103"/>
          <p:cNvSpPr/>
          <p:nvPr/>
        </p:nvSpPr>
        <p:spPr>
          <a:xfrm>
            <a:off x="1138" y="0"/>
            <a:ext cx="91416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6" name="Google Shape;976;p103"/>
          <p:cNvSpPr/>
          <p:nvPr/>
        </p:nvSpPr>
        <p:spPr>
          <a:xfrm>
            <a:off x="307282" y="766763"/>
            <a:ext cx="532209" cy="1571626"/>
          </a:xfrm>
          <a:custGeom>
            <a:avLst/>
            <a:gdLst/>
            <a:ahLst/>
            <a:cxnLst/>
            <a:rect l="l" t="t" r="r" b="b"/>
            <a:pathLst>
              <a:path w="447" h="1363" extrusionOk="0">
                <a:moveTo>
                  <a:pt x="447" y="1363"/>
                </a:moveTo>
                <a:lnTo>
                  <a:pt x="0" y="987"/>
                </a:lnTo>
                <a:lnTo>
                  <a:pt x="0" y="0"/>
                </a:lnTo>
                <a:lnTo>
                  <a:pt x="447" y="376"/>
                </a:lnTo>
                <a:lnTo>
                  <a:pt x="447" y="1363"/>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7" name="Google Shape;977;p103"/>
          <p:cNvSpPr/>
          <p:nvPr/>
        </p:nvSpPr>
        <p:spPr>
          <a:xfrm>
            <a:off x="307282" y="628308"/>
            <a:ext cx="302419" cy="1279073"/>
          </a:xfrm>
          <a:custGeom>
            <a:avLst/>
            <a:gdLst/>
            <a:ahLst/>
            <a:cxnLst/>
            <a:rect l="l" t="t" r="r" b="b"/>
            <a:pathLst>
              <a:path w="254" h="1109" extrusionOk="0">
                <a:moveTo>
                  <a:pt x="254" y="987"/>
                </a:moveTo>
                <a:lnTo>
                  <a:pt x="0" y="1109"/>
                </a:lnTo>
                <a:lnTo>
                  <a:pt x="0" y="119"/>
                </a:lnTo>
                <a:lnTo>
                  <a:pt x="254" y="0"/>
                </a:lnTo>
                <a:lnTo>
                  <a:pt x="254" y="987"/>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8" name="Google Shape;978;p103"/>
          <p:cNvSpPr/>
          <p:nvPr/>
        </p:nvSpPr>
        <p:spPr>
          <a:xfrm>
            <a:off x="483495" y="480670"/>
            <a:ext cx="126206" cy="1284896"/>
          </a:xfrm>
          <a:custGeom>
            <a:avLst/>
            <a:gdLst/>
            <a:ahLst/>
            <a:cxnLst/>
            <a:rect l="l" t="t" r="r" b="b"/>
            <a:pathLst>
              <a:path w="106" h="1114" extrusionOk="0">
                <a:moveTo>
                  <a:pt x="106" y="1114"/>
                </a:moveTo>
                <a:lnTo>
                  <a:pt x="0" y="1005"/>
                </a:lnTo>
                <a:lnTo>
                  <a:pt x="0" y="0"/>
                </a:lnTo>
                <a:lnTo>
                  <a:pt x="106" y="110"/>
                </a:lnTo>
                <a:lnTo>
                  <a:pt x="106" y="1114"/>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9" name="Google Shape;979;p103"/>
          <p:cNvSpPr/>
          <p:nvPr/>
        </p:nvSpPr>
        <p:spPr>
          <a:xfrm>
            <a:off x="8417402" y="476787"/>
            <a:ext cx="246459" cy="1306770"/>
          </a:xfrm>
          <a:custGeom>
            <a:avLst/>
            <a:gdLst/>
            <a:ahLst/>
            <a:cxnLst/>
            <a:rect l="l" t="t" r="r" b="b"/>
            <a:pathLst>
              <a:path w="207" h="1114" extrusionOk="0">
                <a:moveTo>
                  <a:pt x="207" y="987"/>
                </a:moveTo>
                <a:lnTo>
                  <a:pt x="0" y="1114"/>
                </a:lnTo>
                <a:lnTo>
                  <a:pt x="0" y="127"/>
                </a:lnTo>
                <a:lnTo>
                  <a:pt x="207" y="0"/>
                </a:lnTo>
                <a:lnTo>
                  <a:pt x="207" y="987"/>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0" name="Google Shape;980;p103"/>
          <p:cNvSpPr/>
          <p:nvPr/>
        </p:nvSpPr>
        <p:spPr>
          <a:xfrm>
            <a:off x="483041" y="476786"/>
            <a:ext cx="8180897" cy="1156093"/>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1" name="Google Shape;981;p103"/>
          <p:cNvSpPr txBox="1">
            <a:spLocks noGrp="1"/>
          </p:cNvSpPr>
          <p:nvPr>
            <p:ph type="title"/>
          </p:nvPr>
        </p:nvSpPr>
        <p:spPr>
          <a:xfrm>
            <a:off x="718879" y="600294"/>
            <a:ext cx="7698523" cy="9090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500"/>
              <a:buFont typeface="Calibri"/>
              <a:buNone/>
            </a:pPr>
            <a:r>
              <a:rPr lang="en" sz="3500">
                <a:solidFill>
                  <a:srgbClr val="FFFFFF"/>
                </a:solidFill>
              </a:rPr>
              <a:t>Progress monitoring</a:t>
            </a:r>
            <a:endParaRPr/>
          </a:p>
        </p:txBody>
      </p:sp>
      <p:sp>
        <p:nvSpPr>
          <p:cNvPr id="982" name="Google Shape;982;p103"/>
          <p:cNvSpPr txBox="1">
            <a:spLocks noGrp="1"/>
          </p:cNvSpPr>
          <p:nvPr>
            <p:ph type="body" idx="1"/>
          </p:nvPr>
        </p:nvSpPr>
        <p:spPr>
          <a:xfrm>
            <a:off x="1025725" y="1867825"/>
            <a:ext cx="7391700" cy="3733500"/>
          </a:xfrm>
          <a:prstGeom prst="rect">
            <a:avLst/>
          </a:prstGeom>
          <a:noFill/>
          <a:ln>
            <a:noFill/>
          </a:ln>
        </p:spPr>
        <p:txBody>
          <a:bodyPr spcFirstLastPara="1" wrap="square" lIns="91425" tIns="45700" rIns="91425" bIns="45700" anchor="ctr" anchorCtr="0">
            <a:normAutofit fontScale="25000" lnSpcReduction="20000"/>
          </a:bodyPr>
          <a:lstStyle/>
          <a:p>
            <a:pPr marL="228600" lvl="0" indent="-254000" algn="l" rtl="0">
              <a:lnSpc>
                <a:spcPct val="90000"/>
              </a:lnSpc>
              <a:spcBef>
                <a:spcPts val="0"/>
              </a:spcBef>
              <a:spcAft>
                <a:spcPts val="0"/>
              </a:spcAft>
              <a:buClr>
                <a:schemeClr val="dk1"/>
              </a:buClr>
              <a:buSzPct val="100000"/>
              <a:buChar char="•"/>
            </a:pPr>
            <a:r>
              <a:rPr lang="en" sz="5600"/>
              <a:t>As recommended by Dr. Diane German.  She does NOT recommend using the TWF for pre- and post-testing.</a:t>
            </a:r>
            <a:endParaRPr sz="5600"/>
          </a:p>
          <a:p>
            <a:pPr marL="228600" lvl="0" indent="-254000" algn="l" rtl="0">
              <a:lnSpc>
                <a:spcPct val="90000"/>
              </a:lnSpc>
              <a:spcBef>
                <a:spcPts val="1000"/>
              </a:spcBef>
              <a:spcAft>
                <a:spcPts val="0"/>
              </a:spcAft>
              <a:buClr>
                <a:schemeClr val="dk1"/>
              </a:buClr>
              <a:buSzPct val="100000"/>
              <a:buChar char="•"/>
            </a:pPr>
            <a:r>
              <a:rPr lang="en" sz="5600"/>
              <a:t>Single words treated:  Create a baseline of words that need treatment. (vocab from class, observed WF errors or self-report).  Treat those words with same-sound cues, mnemonic cues, and repetition.  After treatment, compare the accuracy rate of those same words.  Are they named quickly and accurately?</a:t>
            </a:r>
            <a:endParaRPr sz="5600"/>
          </a:p>
          <a:p>
            <a:pPr marL="228600" lvl="0" indent="-254000" algn="l" rtl="0">
              <a:lnSpc>
                <a:spcPct val="90000"/>
              </a:lnSpc>
              <a:spcBef>
                <a:spcPts val="1000"/>
              </a:spcBef>
              <a:spcAft>
                <a:spcPts val="0"/>
              </a:spcAft>
              <a:buClr>
                <a:schemeClr val="dk1"/>
              </a:buClr>
              <a:buSzPct val="100000"/>
              <a:buChar char="•"/>
            </a:pPr>
            <a:r>
              <a:rPr lang="en" sz="5600"/>
              <a:t>Strategy usage:  Create a rubric focused on independent usage of the strategies you have taught.  “Not observable, “  “observable with assistance, “ “inconsistent, “ and “independent.” Rate the child’s application of the taught strategies.</a:t>
            </a:r>
            <a:endParaRPr sz="5600"/>
          </a:p>
          <a:p>
            <a:pPr marL="228600" lvl="0" indent="-165100" algn="l" rtl="0">
              <a:lnSpc>
                <a:spcPct val="90000"/>
              </a:lnSpc>
              <a:spcBef>
                <a:spcPts val="1000"/>
              </a:spcBef>
              <a:spcAft>
                <a:spcPts val="0"/>
              </a:spcAft>
              <a:buClr>
                <a:schemeClr val="dk1"/>
              </a:buClr>
              <a:buSzPts val="250"/>
              <a:buNone/>
            </a:pPr>
            <a:endParaRPr sz="5600"/>
          </a:p>
          <a:p>
            <a:pPr marL="228600" lvl="0" indent="-254000" algn="l" rtl="0">
              <a:lnSpc>
                <a:spcPct val="90000"/>
              </a:lnSpc>
              <a:spcBef>
                <a:spcPts val="1000"/>
              </a:spcBef>
              <a:spcAft>
                <a:spcPts val="0"/>
              </a:spcAft>
              <a:buClr>
                <a:schemeClr val="dk1"/>
              </a:buClr>
              <a:buSzPct val="100000"/>
              <a:buChar char="•"/>
            </a:pPr>
            <a:r>
              <a:rPr lang="en" sz="5600"/>
              <a:t>Put the two progress monitoring approaches together.  Your goal is that the learner is able to improve his/her accuracy in retrieving the vocabulary you have treated with retrieval strategies and that the learner is showing growing independence in his/her application of strategies.  </a:t>
            </a:r>
            <a:endParaRPr sz="5600"/>
          </a:p>
          <a:p>
            <a:pPr marL="0" lvl="0" indent="0" algn="l" rtl="0">
              <a:lnSpc>
                <a:spcPct val="90000"/>
              </a:lnSpc>
              <a:spcBef>
                <a:spcPts val="1000"/>
              </a:spcBef>
              <a:spcAft>
                <a:spcPts val="0"/>
              </a:spcAft>
              <a:buClr>
                <a:schemeClr val="dk1"/>
              </a:buClr>
              <a:buSzPts val="250"/>
              <a:buNone/>
            </a:pPr>
            <a:endParaRPr sz="5600"/>
          </a:p>
          <a:p>
            <a:pPr marL="228600" lvl="0" indent="-254000" algn="l" rtl="0">
              <a:lnSpc>
                <a:spcPct val="90000"/>
              </a:lnSpc>
              <a:spcBef>
                <a:spcPts val="1000"/>
              </a:spcBef>
              <a:spcAft>
                <a:spcPts val="0"/>
              </a:spcAft>
              <a:buClr>
                <a:schemeClr val="dk1"/>
              </a:buClr>
              <a:buSzPct val="100000"/>
              <a:buChar char="•"/>
            </a:pPr>
            <a:r>
              <a:rPr lang="en" sz="5600" b="1"/>
              <a:t>Perhaps listeners’ and speakers’ perceptions of their own word finding abilities is the best measure of progress.  </a:t>
            </a:r>
            <a:endParaRPr sz="5600"/>
          </a:p>
          <a:p>
            <a:pPr marL="228600" lvl="0" indent="-165100" algn="l" rtl="0">
              <a:lnSpc>
                <a:spcPct val="90000"/>
              </a:lnSpc>
              <a:spcBef>
                <a:spcPts val="1000"/>
              </a:spcBef>
              <a:spcAft>
                <a:spcPts val="0"/>
              </a:spcAft>
              <a:buClr>
                <a:schemeClr val="dk1"/>
              </a:buClr>
              <a:buSzPct val="100000"/>
              <a:buNone/>
            </a:pPr>
            <a:endParaRPr sz="1000"/>
          </a:p>
          <a:p>
            <a:pPr marL="228600" lvl="0" indent="-165100" algn="l" rtl="0">
              <a:lnSpc>
                <a:spcPct val="90000"/>
              </a:lnSpc>
              <a:spcBef>
                <a:spcPts val="1000"/>
              </a:spcBef>
              <a:spcAft>
                <a:spcPts val="0"/>
              </a:spcAft>
              <a:buClr>
                <a:schemeClr val="dk1"/>
              </a:buClr>
              <a:buSzPct val="100000"/>
              <a:buNone/>
            </a:pPr>
            <a:endParaRPr sz="10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p32"/>
          <p:cNvSpPr/>
          <p:nvPr/>
        </p:nvSpPr>
        <p:spPr>
          <a:xfrm>
            <a:off x="0" y="0"/>
            <a:ext cx="9141714"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5" name="Google Shape;195;p32"/>
          <p:cNvSpPr/>
          <p:nvPr/>
        </p:nvSpPr>
        <p:spPr>
          <a:xfrm>
            <a:off x="307282" y="766763"/>
            <a:ext cx="532209" cy="1571626"/>
          </a:xfrm>
          <a:custGeom>
            <a:avLst/>
            <a:gdLst/>
            <a:ahLst/>
            <a:cxnLst/>
            <a:rect l="l" t="t" r="r" b="b"/>
            <a:pathLst>
              <a:path w="447" h="1363" extrusionOk="0">
                <a:moveTo>
                  <a:pt x="447" y="1363"/>
                </a:moveTo>
                <a:lnTo>
                  <a:pt x="0" y="987"/>
                </a:lnTo>
                <a:lnTo>
                  <a:pt x="0" y="0"/>
                </a:lnTo>
                <a:lnTo>
                  <a:pt x="447" y="376"/>
                </a:lnTo>
                <a:lnTo>
                  <a:pt x="447" y="1363"/>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6" name="Google Shape;196;p32"/>
          <p:cNvSpPr/>
          <p:nvPr/>
        </p:nvSpPr>
        <p:spPr>
          <a:xfrm>
            <a:off x="307282" y="628308"/>
            <a:ext cx="302419" cy="1279073"/>
          </a:xfrm>
          <a:custGeom>
            <a:avLst/>
            <a:gdLst/>
            <a:ahLst/>
            <a:cxnLst/>
            <a:rect l="l" t="t" r="r" b="b"/>
            <a:pathLst>
              <a:path w="254" h="1109" extrusionOk="0">
                <a:moveTo>
                  <a:pt x="254" y="987"/>
                </a:moveTo>
                <a:lnTo>
                  <a:pt x="0" y="1109"/>
                </a:lnTo>
                <a:lnTo>
                  <a:pt x="0" y="119"/>
                </a:lnTo>
                <a:lnTo>
                  <a:pt x="254" y="0"/>
                </a:lnTo>
                <a:lnTo>
                  <a:pt x="254" y="987"/>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7" name="Google Shape;197;p32"/>
          <p:cNvSpPr/>
          <p:nvPr/>
        </p:nvSpPr>
        <p:spPr>
          <a:xfrm>
            <a:off x="483495" y="480670"/>
            <a:ext cx="126206" cy="1284896"/>
          </a:xfrm>
          <a:custGeom>
            <a:avLst/>
            <a:gdLst/>
            <a:ahLst/>
            <a:cxnLst/>
            <a:rect l="l" t="t" r="r" b="b"/>
            <a:pathLst>
              <a:path w="106" h="1114" extrusionOk="0">
                <a:moveTo>
                  <a:pt x="106" y="1114"/>
                </a:moveTo>
                <a:lnTo>
                  <a:pt x="0" y="1005"/>
                </a:lnTo>
                <a:lnTo>
                  <a:pt x="0" y="0"/>
                </a:lnTo>
                <a:lnTo>
                  <a:pt x="106" y="110"/>
                </a:lnTo>
                <a:lnTo>
                  <a:pt x="106" y="1114"/>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 name="Google Shape;198;p32"/>
          <p:cNvSpPr/>
          <p:nvPr/>
        </p:nvSpPr>
        <p:spPr>
          <a:xfrm>
            <a:off x="8417402" y="476787"/>
            <a:ext cx="246459" cy="1306770"/>
          </a:xfrm>
          <a:custGeom>
            <a:avLst/>
            <a:gdLst/>
            <a:ahLst/>
            <a:cxnLst/>
            <a:rect l="l" t="t" r="r" b="b"/>
            <a:pathLst>
              <a:path w="207" h="1114" extrusionOk="0">
                <a:moveTo>
                  <a:pt x="207" y="987"/>
                </a:moveTo>
                <a:lnTo>
                  <a:pt x="0" y="1114"/>
                </a:lnTo>
                <a:lnTo>
                  <a:pt x="0" y="127"/>
                </a:lnTo>
                <a:lnTo>
                  <a:pt x="207" y="0"/>
                </a:lnTo>
                <a:lnTo>
                  <a:pt x="207" y="987"/>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32"/>
          <p:cNvSpPr/>
          <p:nvPr/>
        </p:nvSpPr>
        <p:spPr>
          <a:xfrm>
            <a:off x="483041" y="476786"/>
            <a:ext cx="8180897" cy="1156093"/>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0" name="Google Shape;200;p32"/>
          <p:cNvSpPr txBox="1">
            <a:spLocks noGrp="1"/>
          </p:cNvSpPr>
          <p:nvPr>
            <p:ph type="title"/>
          </p:nvPr>
        </p:nvSpPr>
        <p:spPr>
          <a:xfrm>
            <a:off x="718879" y="600294"/>
            <a:ext cx="7698523" cy="9090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500"/>
              <a:buFont typeface="Calibri"/>
              <a:buNone/>
            </a:pPr>
            <a:r>
              <a:rPr lang="en" sz="3500">
                <a:solidFill>
                  <a:srgbClr val="FFFFFF"/>
                </a:solidFill>
              </a:rPr>
              <a:t>Identification</a:t>
            </a:r>
            <a:endParaRPr/>
          </a:p>
        </p:txBody>
      </p:sp>
      <p:sp>
        <p:nvSpPr>
          <p:cNvPr id="201" name="Google Shape;201;p32"/>
          <p:cNvSpPr txBox="1">
            <a:spLocks noGrp="1"/>
          </p:cNvSpPr>
          <p:nvPr>
            <p:ph type="body" idx="1"/>
          </p:nvPr>
        </p:nvSpPr>
        <p:spPr>
          <a:xfrm>
            <a:off x="1102475" y="1907374"/>
            <a:ext cx="7561200" cy="3339900"/>
          </a:xfrm>
          <a:prstGeom prst="rect">
            <a:avLst/>
          </a:prstGeom>
          <a:noFill/>
          <a:ln>
            <a:noFill/>
          </a:ln>
        </p:spPr>
        <p:txBody>
          <a:bodyPr spcFirstLastPara="1" wrap="square" lIns="91425" tIns="45700" rIns="91425" bIns="45700" anchor="ctr" anchorCtr="0">
            <a:normAutofit fontScale="77500" lnSpcReduction="20000"/>
          </a:bodyPr>
          <a:lstStyle/>
          <a:p>
            <a:pPr marL="228600" lvl="0" indent="-201453" algn="l" rtl="0">
              <a:lnSpc>
                <a:spcPct val="90000"/>
              </a:lnSpc>
              <a:spcBef>
                <a:spcPts val="0"/>
              </a:spcBef>
              <a:spcAft>
                <a:spcPts val="0"/>
              </a:spcAft>
              <a:buClr>
                <a:schemeClr val="dk1"/>
              </a:buClr>
              <a:buSzPct val="100000"/>
              <a:buChar char="•"/>
            </a:pPr>
            <a:r>
              <a:rPr lang="en" sz="1900"/>
              <a:t>Test of Word Finding III or Test of Adolescent/Adult Word Finding</a:t>
            </a:r>
            <a:endParaRPr/>
          </a:p>
          <a:p>
            <a:pPr marL="228600" lvl="0" indent="-201453" algn="l" rtl="0">
              <a:lnSpc>
                <a:spcPct val="90000"/>
              </a:lnSpc>
              <a:spcBef>
                <a:spcPts val="1000"/>
              </a:spcBef>
              <a:spcAft>
                <a:spcPts val="0"/>
              </a:spcAft>
              <a:buClr>
                <a:schemeClr val="dk1"/>
              </a:buClr>
              <a:buSzPct val="100000"/>
              <a:buChar char="•"/>
            </a:pPr>
            <a:r>
              <a:rPr lang="en" sz="1900"/>
              <a:t>Test of Word Finding in Discourse</a:t>
            </a:r>
            <a:endParaRPr/>
          </a:p>
          <a:p>
            <a:pPr marL="228600" lvl="0" indent="-201453" algn="l" rtl="0">
              <a:lnSpc>
                <a:spcPct val="90000"/>
              </a:lnSpc>
              <a:spcBef>
                <a:spcPts val="1000"/>
              </a:spcBef>
              <a:spcAft>
                <a:spcPts val="0"/>
              </a:spcAft>
              <a:buClr>
                <a:schemeClr val="dk1"/>
              </a:buClr>
              <a:buSzPct val="100000"/>
              <a:buChar char="•"/>
            </a:pPr>
            <a:r>
              <a:rPr lang="en" sz="1900"/>
              <a:t>Word Finding Referral Checklist</a:t>
            </a:r>
            <a:endParaRPr/>
          </a:p>
          <a:p>
            <a:pPr marL="228600" lvl="0" indent="-201453" algn="l" rtl="0">
              <a:lnSpc>
                <a:spcPct val="90000"/>
              </a:lnSpc>
              <a:spcBef>
                <a:spcPts val="1000"/>
              </a:spcBef>
              <a:spcAft>
                <a:spcPts val="0"/>
              </a:spcAft>
              <a:buClr>
                <a:schemeClr val="dk1"/>
              </a:buClr>
              <a:buSzPct val="100000"/>
              <a:buChar char="•"/>
            </a:pPr>
            <a:r>
              <a:rPr lang="en" sz="1900"/>
              <a:t>Word Finding Observation Scales --   Parent,  Teacher, Self</a:t>
            </a:r>
            <a:endParaRPr/>
          </a:p>
          <a:p>
            <a:pPr marL="228600" lvl="0" indent="-201453" algn="l" rtl="0">
              <a:lnSpc>
                <a:spcPct val="90000"/>
              </a:lnSpc>
              <a:spcBef>
                <a:spcPts val="1000"/>
              </a:spcBef>
              <a:spcAft>
                <a:spcPts val="0"/>
              </a:spcAft>
              <a:buClr>
                <a:schemeClr val="dk1"/>
              </a:buClr>
              <a:buSzPct val="100000"/>
              <a:buChar char="•"/>
            </a:pPr>
            <a:r>
              <a:rPr lang="en" sz="1900"/>
              <a:t>Language Samples</a:t>
            </a:r>
            <a:endParaRPr/>
          </a:p>
          <a:p>
            <a:pPr marL="228600" lvl="0" indent="-201453" algn="l" rtl="0">
              <a:lnSpc>
                <a:spcPct val="90000"/>
              </a:lnSpc>
              <a:spcBef>
                <a:spcPts val="1000"/>
              </a:spcBef>
              <a:spcAft>
                <a:spcPts val="0"/>
              </a:spcAft>
              <a:buClr>
                <a:schemeClr val="dk1"/>
              </a:buClr>
              <a:buSzPct val="100000"/>
              <a:buChar char="•"/>
            </a:pPr>
            <a:r>
              <a:rPr lang="en" sz="1900"/>
              <a:t>Receptive vs. Expressive vocabulary</a:t>
            </a:r>
            <a:endParaRPr/>
          </a:p>
          <a:p>
            <a:pPr marL="0" lvl="0" indent="0" algn="l" rtl="0">
              <a:lnSpc>
                <a:spcPct val="90000"/>
              </a:lnSpc>
              <a:spcBef>
                <a:spcPts val="1000"/>
              </a:spcBef>
              <a:spcAft>
                <a:spcPts val="0"/>
              </a:spcAft>
              <a:buClr>
                <a:schemeClr val="dk1"/>
              </a:buClr>
              <a:buSzPct val="100000"/>
              <a:buNone/>
            </a:pPr>
            <a:endParaRPr sz="1900"/>
          </a:p>
          <a:p>
            <a:pPr marL="228600" lvl="0" indent="-201453" algn="l" rtl="0">
              <a:lnSpc>
                <a:spcPct val="90000"/>
              </a:lnSpc>
              <a:spcBef>
                <a:spcPts val="1000"/>
              </a:spcBef>
              <a:spcAft>
                <a:spcPts val="0"/>
              </a:spcAft>
              <a:buClr>
                <a:schemeClr val="dk1"/>
              </a:buClr>
              <a:buSzPct val="100000"/>
              <a:buChar char="•"/>
            </a:pPr>
            <a:r>
              <a:rPr lang="en" sz="1900"/>
              <a:t>How do parent, teachers, and children/adults perceive the child’s (or their own) communication?</a:t>
            </a:r>
            <a:endParaRPr/>
          </a:p>
          <a:p>
            <a:pPr marL="228600" lvl="0" indent="-107950" algn="l" rtl="0">
              <a:lnSpc>
                <a:spcPct val="90000"/>
              </a:lnSpc>
              <a:spcBef>
                <a:spcPts val="1000"/>
              </a:spcBef>
              <a:spcAft>
                <a:spcPts val="0"/>
              </a:spcAft>
              <a:buClr>
                <a:schemeClr val="dk1"/>
              </a:buClr>
              <a:buSzPct val="100000"/>
              <a:buNone/>
            </a:pPr>
            <a:endParaRPr sz="1900"/>
          </a:p>
          <a:p>
            <a:pPr marL="228600" lvl="0" indent="-107950" algn="l" rtl="0">
              <a:lnSpc>
                <a:spcPct val="90000"/>
              </a:lnSpc>
              <a:spcBef>
                <a:spcPts val="1000"/>
              </a:spcBef>
              <a:spcAft>
                <a:spcPts val="0"/>
              </a:spcAft>
              <a:buClr>
                <a:schemeClr val="dk1"/>
              </a:buClr>
              <a:buSzPct val="100000"/>
              <a:buNone/>
            </a:pPr>
            <a:endParaRPr sz="190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87"/>
        <p:cNvGrpSpPr/>
        <p:nvPr/>
      </p:nvGrpSpPr>
      <p:grpSpPr>
        <a:xfrm>
          <a:off x="0" y="0"/>
          <a:ext cx="0" cy="0"/>
          <a:chOff x="0" y="0"/>
          <a:chExt cx="0" cy="0"/>
        </a:xfrm>
      </p:grpSpPr>
      <p:sp>
        <p:nvSpPr>
          <p:cNvPr id="988" name="Google Shape;988;p104"/>
          <p:cNvSpPr/>
          <p:nvPr/>
        </p:nvSpPr>
        <p:spPr>
          <a:xfrm>
            <a:off x="0" y="0"/>
            <a:ext cx="3819906"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9" name="Google Shape;989;p104"/>
          <p:cNvSpPr txBox="1">
            <a:spLocks noGrp="1"/>
          </p:cNvSpPr>
          <p:nvPr>
            <p:ph type="title"/>
          </p:nvPr>
        </p:nvSpPr>
        <p:spPr>
          <a:xfrm>
            <a:off x="393555" y="465294"/>
            <a:ext cx="2856201" cy="412851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200"/>
              <a:buFont typeface="Calibri"/>
              <a:buNone/>
            </a:pPr>
            <a:r>
              <a:rPr lang="en" sz="4700">
                <a:solidFill>
                  <a:schemeClr val="lt1"/>
                </a:solidFill>
              </a:rPr>
              <a:t>Self-</a:t>
            </a:r>
            <a:endParaRPr sz="3900"/>
          </a:p>
          <a:p>
            <a:pPr marL="0" lvl="0" indent="0" algn="l" rtl="0">
              <a:lnSpc>
                <a:spcPct val="90000"/>
              </a:lnSpc>
              <a:spcBef>
                <a:spcPts val="0"/>
              </a:spcBef>
              <a:spcAft>
                <a:spcPts val="0"/>
              </a:spcAft>
              <a:buClr>
                <a:schemeClr val="lt1"/>
              </a:buClr>
              <a:buSzPts val="5200"/>
              <a:buFont typeface="Calibri"/>
              <a:buNone/>
            </a:pPr>
            <a:r>
              <a:rPr lang="en" sz="4700">
                <a:solidFill>
                  <a:schemeClr val="lt1"/>
                </a:solidFill>
              </a:rPr>
              <a:t>advocacy</a:t>
            </a:r>
            <a:endParaRPr sz="3900"/>
          </a:p>
        </p:txBody>
      </p:sp>
      <p:grpSp>
        <p:nvGrpSpPr>
          <p:cNvPr id="990" name="Google Shape;990;p104"/>
          <p:cNvGrpSpPr/>
          <p:nvPr/>
        </p:nvGrpSpPr>
        <p:grpSpPr>
          <a:xfrm>
            <a:off x="4101291" y="498388"/>
            <a:ext cx="4697730" cy="4062328"/>
            <a:chOff x="0" y="44125"/>
            <a:chExt cx="4697730" cy="5416437"/>
          </a:xfrm>
        </p:grpSpPr>
        <p:sp>
          <p:nvSpPr>
            <p:cNvPr id="991" name="Google Shape;991;p104"/>
            <p:cNvSpPr/>
            <p:nvPr/>
          </p:nvSpPr>
          <p:spPr>
            <a:xfrm>
              <a:off x="0" y="44125"/>
              <a:ext cx="4697730" cy="2663578"/>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04"/>
            <p:cNvSpPr txBox="1"/>
            <p:nvPr/>
          </p:nvSpPr>
          <p:spPr>
            <a:xfrm>
              <a:off x="130025" y="174150"/>
              <a:ext cx="4437680" cy="2403528"/>
            </a:xfrm>
            <a:prstGeom prst="rect">
              <a:avLst/>
            </a:prstGeom>
            <a:noFill/>
            <a:ln>
              <a:noFill/>
            </a:ln>
          </p:spPr>
          <p:txBody>
            <a:bodyPr spcFirstLastPara="1" wrap="square" lIns="118100" tIns="118100" rIns="118100" bIns="118100" anchor="ctr" anchorCtr="0">
              <a:noAutofit/>
            </a:bodyPr>
            <a:lstStyle/>
            <a:p>
              <a:pPr marL="0" marR="0" lvl="0" indent="0" algn="l" rtl="0">
                <a:lnSpc>
                  <a:spcPct val="90000"/>
                </a:lnSpc>
                <a:spcBef>
                  <a:spcPts val="0"/>
                </a:spcBef>
                <a:spcAft>
                  <a:spcPts val="0"/>
                </a:spcAft>
                <a:buClr>
                  <a:schemeClr val="lt1"/>
                </a:buClr>
                <a:buSzPts val="3100"/>
                <a:buFont typeface="Calibri"/>
                <a:buNone/>
              </a:pPr>
              <a:r>
                <a:rPr lang="en" sz="3100">
                  <a:solidFill>
                    <a:schemeClr val="lt1"/>
                  </a:solidFill>
                  <a:latin typeface="Calibri"/>
                  <a:ea typeface="Calibri"/>
                  <a:cs typeface="Calibri"/>
                  <a:sym typeface="Calibri"/>
                </a:rPr>
                <a:t>Participate in IEP meetings (September-October 2022 ASHA Leader).</a:t>
              </a:r>
              <a:endParaRPr/>
            </a:p>
          </p:txBody>
        </p:sp>
        <p:sp>
          <p:nvSpPr>
            <p:cNvPr id="993" name="Google Shape;993;p104"/>
            <p:cNvSpPr/>
            <p:nvPr/>
          </p:nvSpPr>
          <p:spPr>
            <a:xfrm>
              <a:off x="0" y="2796984"/>
              <a:ext cx="4697730" cy="2663578"/>
            </a:xfrm>
            <a:prstGeom prst="roundRect">
              <a:avLst>
                <a:gd name="adj" fmla="val 16667"/>
              </a:avLst>
            </a:prstGeom>
            <a:solidFill>
              <a:srgbClr val="A4A4A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04"/>
            <p:cNvSpPr txBox="1"/>
            <p:nvPr/>
          </p:nvSpPr>
          <p:spPr>
            <a:xfrm>
              <a:off x="130025" y="2927009"/>
              <a:ext cx="4437680" cy="2403528"/>
            </a:xfrm>
            <a:prstGeom prst="rect">
              <a:avLst/>
            </a:prstGeom>
            <a:noFill/>
            <a:ln>
              <a:noFill/>
            </a:ln>
          </p:spPr>
          <p:txBody>
            <a:bodyPr spcFirstLastPara="1" wrap="square" lIns="118100" tIns="118100" rIns="118100" bIns="118100" anchor="ctr" anchorCtr="0">
              <a:noAutofit/>
            </a:bodyPr>
            <a:lstStyle/>
            <a:p>
              <a:pPr marL="0" marR="0" lvl="0" indent="0" algn="l" rtl="0">
                <a:lnSpc>
                  <a:spcPct val="90000"/>
                </a:lnSpc>
                <a:spcBef>
                  <a:spcPts val="0"/>
                </a:spcBef>
                <a:spcAft>
                  <a:spcPts val="0"/>
                </a:spcAft>
                <a:buClr>
                  <a:schemeClr val="lt1"/>
                </a:buClr>
                <a:buSzPts val="3100"/>
                <a:buFont typeface="Calibri"/>
                <a:buNone/>
              </a:pPr>
              <a:r>
                <a:rPr lang="en" sz="3100">
                  <a:solidFill>
                    <a:schemeClr val="lt1"/>
                  </a:solidFill>
                  <a:latin typeface="Calibri"/>
                  <a:ea typeface="Calibri"/>
                  <a:cs typeface="Calibri"/>
                  <a:sym typeface="Calibri"/>
                </a:rPr>
                <a:t>Start out with SLP accompanying child with teacher to discuss word finding difficulty and helpful accommodations.</a:t>
              </a:r>
              <a:endParaRPr/>
            </a:p>
          </p:txBody>
        </p:sp>
      </p:gr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8"/>
        <p:cNvGrpSpPr/>
        <p:nvPr/>
      </p:nvGrpSpPr>
      <p:grpSpPr>
        <a:xfrm>
          <a:off x="0" y="0"/>
          <a:ext cx="0" cy="0"/>
          <a:chOff x="0" y="0"/>
          <a:chExt cx="0" cy="0"/>
        </a:xfrm>
      </p:grpSpPr>
      <p:sp>
        <p:nvSpPr>
          <p:cNvPr id="999" name="Google Shape;999;p105"/>
          <p:cNvSpPr/>
          <p:nvPr/>
        </p:nvSpPr>
        <p:spPr>
          <a:xfrm>
            <a:off x="0" y="0"/>
            <a:ext cx="9141714"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0" name="Google Shape;1000;p105"/>
          <p:cNvSpPr/>
          <p:nvPr/>
        </p:nvSpPr>
        <p:spPr>
          <a:xfrm>
            <a:off x="307282" y="766763"/>
            <a:ext cx="532209" cy="1571626"/>
          </a:xfrm>
          <a:custGeom>
            <a:avLst/>
            <a:gdLst/>
            <a:ahLst/>
            <a:cxnLst/>
            <a:rect l="l" t="t" r="r" b="b"/>
            <a:pathLst>
              <a:path w="447" h="1363" extrusionOk="0">
                <a:moveTo>
                  <a:pt x="447" y="1363"/>
                </a:moveTo>
                <a:lnTo>
                  <a:pt x="0" y="987"/>
                </a:lnTo>
                <a:lnTo>
                  <a:pt x="0" y="0"/>
                </a:lnTo>
                <a:lnTo>
                  <a:pt x="447" y="376"/>
                </a:lnTo>
                <a:lnTo>
                  <a:pt x="447" y="1363"/>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1" name="Google Shape;1001;p105"/>
          <p:cNvSpPr/>
          <p:nvPr/>
        </p:nvSpPr>
        <p:spPr>
          <a:xfrm>
            <a:off x="307282" y="628308"/>
            <a:ext cx="302419" cy="1279073"/>
          </a:xfrm>
          <a:custGeom>
            <a:avLst/>
            <a:gdLst/>
            <a:ahLst/>
            <a:cxnLst/>
            <a:rect l="l" t="t" r="r" b="b"/>
            <a:pathLst>
              <a:path w="254" h="1109" extrusionOk="0">
                <a:moveTo>
                  <a:pt x="254" y="987"/>
                </a:moveTo>
                <a:lnTo>
                  <a:pt x="0" y="1109"/>
                </a:lnTo>
                <a:lnTo>
                  <a:pt x="0" y="119"/>
                </a:lnTo>
                <a:lnTo>
                  <a:pt x="254" y="0"/>
                </a:lnTo>
                <a:lnTo>
                  <a:pt x="254" y="987"/>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2" name="Google Shape;1002;p105"/>
          <p:cNvSpPr/>
          <p:nvPr/>
        </p:nvSpPr>
        <p:spPr>
          <a:xfrm>
            <a:off x="483495" y="480670"/>
            <a:ext cx="126206" cy="1284896"/>
          </a:xfrm>
          <a:custGeom>
            <a:avLst/>
            <a:gdLst/>
            <a:ahLst/>
            <a:cxnLst/>
            <a:rect l="l" t="t" r="r" b="b"/>
            <a:pathLst>
              <a:path w="106" h="1114" extrusionOk="0">
                <a:moveTo>
                  <a:pt x="106" y="1114"/>
                </a:moveTo>
                <a:lnTo>
                  <a:pt x="0" y="1005"/>
                </a:lnTo>
                <a:lnTo>
                  <a:pt x="0" y="0"/>
                </a:lnTo>
                <a:lnTo>
                  <a:pt x="106" y="110"/>
                </a:lnTo>
                <a:lnTo>
                  <a:pt x="106" y="1114"/>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3" name="Google Shape;1003;p105"/>
          <p:cNvSpPr/>
          <p:nvPr/>
        </p:nvSpPr>
        <p:spPr>
          <a:xfrm>
            <a:off x="8417402" y="476787"/>
            <a:ext cx="246459" cy="1306770"/>
          </a:xfrm>
          <a:custGeom>
            <a:avLst/>
            <a:gdLst/>
            <a:ahLst/>
            <a:cxnLst/>
            <a:rect l="l" t="t" r="r" b="b"/>
            <a:pathLst>
              <a:path w="207" h="1114" extrusionOk="0">
                <a:moveTo>
                  <a:pt x="207" y="987"/>
                </a:moveTo>
                <a:lnTo>
                  <a:pt x="0" y="1114"/>
                </a:lnTo>
                <a:lnTo>
                  <a:pt x="0" y="127"/>
                </a:lnTo>
                <a:lnTo>
                  <a:pt x="207" y="0"/>
                </a:lnTo>
                <a:lnTo>
                  <a:pt x="207" y="987"/>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4" name="Google Shape;1004;p105"/>
          <p:cNvSpPr/>
          <p:nvPr/>
        </p:nvSpPr>
        <p:spPr>
          <a:xfrm>
            <a:off x="483041" y="476786"/>
            <a:ext cx="8180897" cy="1156093"/>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5" name="Google Shape;1005;p105"/>
          <p:cNvSpPr txBox="1">
            <a:spLocks noGrp="1"/>
          </p:cNvSpPr>
          <p:nvPr>
            <p:ph type="title"/>
          </p:nvPr>
        </p:nvSpPr>
        <p:spPr>
          <a:xfrm>
            <a:off x="718879" y="600294"/>
            <a:ext cx="7698523" cy="9090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200"/>
              <a:buFont typeface="Calibri"/>
              <a:buNone/>
            </a:pPr>
            <a:r>
              <a:rPr lang="en" sz="3200">
                <a:solidFill>
                  <a:srgbClr val="FFFFFF"/>
                </a:solidFill>
              </a:rPr>
              <a:t>Accommodations- Be sure learning is assessed with recognition tasks, not recall.</a:t>
            </a:r>
            <a:endParaRPr/>
          </a:p>
        </p:txBody>
      </p:sp>
      <p:sp>
        <p:nvSpPr>
          <p:cNvPr id="1006" name="Google Shape;1006;p105"/>
          <p:cNvSpPr txBox="1">
            <a:spLocks noGrp="1"/>
          </p:cNvSpPr>
          <p:nvPr>
            <p:ph type="body" idx="1"/>
          </p:nvPr>
        </p:nvSpPr>
        <p:spPr>
          <a:xfrm>
            <a:off x="1009850" y="1907375"/>
            <a:ext cx="7407300" cy="2959800"/>
          </a:xfrm>
          <a:prstGeom prst="rect">
            <a:avLst/>
          </a:prstGeom>
          <a:noFill/>
          <a:ln>
            <a:noFill/>
          </a:ln>
        </p:spPr>
        <p:txBody>
          <a:bodyPr spcFirstLastPara="1" wrap="square" lIns="91425" tIns="45700" rIns="91425" bIns="45700" anchor="ctr" anchorCtr="0">
            <a:normAutofit fontScale="92500" lnSpcReduction="20000"/>
          </a:bodyPr>
          <a:lstStyle/>
          <a:p>
            <a:pPr marL="0" lvl="0" indent="0" algn="l" rtl="0">
              <a:lnSpc>
                <a:spcPct val="90000"/>
              </a:lnSpc>
              <a:spcBef>
                <a:spcPts val="0"/>
              </a:spcBef>
              <a:spcAft>
                <a:spcPts val="0"/>
              </a:spcAft>
              <a:buClr>
                <a:schemeClr val="dk1"/>
              </a:buClr>
              <a:buSzPct val="100000"/>
              <a:buNone/>
            </a:pPr>
            <a:r>
              <a:rPr lang="en" sz="1800">
                <a:latin typeface="Times New Roman"/>
                <a:ea typeface="Times New Roman"/>
                <a:cs typeface="Times New Roman"/>
                <a:sym typeface="Times New Roman"/>
              </a:rPr>
              <a:t> </a:t>
            </a:r>
            <a:endParaRPr sz="1800">
              <a:latin typeface="Cambria"/>
              <a:ea typeface="Cambria"/>
              <a:cs typeface="Cambria"/>
              <a:sym typeface="Cambria"/>
            </a:endParaRPr>
          </a:p>
          <a:p>
            <a:pPr marL="0" lvl="0" indent="8572" algn="l" rtl="0">
              <a:lnSpc>
                <a:spcPct val="90000"/>
              </a:lnSpc>
              <a:spcBef>
                <a:spcPts val="0"/>
              </a:spcBef>
              <a:spcAft>
                <a:spcPts val="0"/>
              </a:spcAft>
              <a:buClr>
                <a:schemeClr val="dk1"/>
              </a:buClr>
              <a:buSzPct val="100000"/>
              <a:buChar char="•"/>
            </a:pPr>
            <a:r>
              <a:rPr lang="en" sz="1800">
                <a:latin typeface="Times New Roman"/>
                <a:ea typeface="Times New Roman"/>
                <a:cs typeface="Times New Roman"/>
                <a:sym typeface="Times New Roman"/>
              </a:rPr>
              <a:t>1.  Preferential Seating:  Confirm that Joey is seated so he can clearly see and hear his teachers and any teaching materials.  </a:t>
            </a:r>
            <a:endParaRPr sz="1800">
              <a:latin typeface="Cambria"/>
              <a:ea typeface="Cambria"/>
              <a:cs typeface="Cambria"/>
              <a:sym typeface="Cambria"/>
            </a:endParaRPr>
          </a:p>
          <a:p>
            <a:pPr marL="0" lvl="0" indent="8572" algn="l" rtl="0">
              <a:lnSpc>
                <a:spcPct val="90000"/>
              </a:lnSpc>
              <a:spcBef>
                <a:spcPts val="0"/>
              </a:spcBef>
              <a:spcAft>
                <a:spcPts val="0"/>
              </a:spcAft>
              <a:buClr>
                <a:schemeClr val="dk1"/>
              </a:buClr>
              <a:buSzPct val="100000"/>
              <a:buChar char="•"/>
            </a:pPr>
            <a:r>
              <a:rPr lang="en" sz="1800">
                <a:latin typeface="Times New Roman"/>
                <a:ea typeface="Times New Roman"/>
                <a:cs typeface="Times New Roman"/>
                <a:sym typeface="Times New Roman"/>
              </a:rPr>
              <a:t> </a:t>
            </a:r>
            <a:endParaRPr sz="1800">
              <a:latin typeface="Cambria"/>
              <a:ea typeface="Cambria"/>
              <a:cs typeface="Cambria"/>
              <a:sym typeface="Cambria"/>
            </a:endParaRPr>
          </a:p>
          <a:p>
            <a:pPr marL="0" lvl="0" indent="8572" algn="l" rtl="0">
              <a:lnSpc>
                <a:spcPct val="90000"/>
              </a:lnSpc>
              <a:spcBef>
                <a:spcPts val="0"/>
              </a:spcBef>
              <a:spcAft>
                <a:spcPts val="0"/>
              </a:spcAft>
              <a:buClr>
                <a:schemeClr val="dk1"/>
              </a:buClr>
              <a:buSzPct val="100000"/>
              <a:buChar char="•"/>
            </a:pPr>
            <a:r>
              <a:rPr lang="en" sz="1800">
                <a:latin typeface="Times New Roman"/>
                <a:ea typeface="Times New Roman"/>
                <a:cs typeface="Times New Roman"/>
                <a:sym typeface="Times New Roman"/>
              </a:rPr>
              <a:t>2.  Provide a context for learning.  Joey will benefit from having an overview of how his learning fits into the “big picture.”  </a:t>
            </a:r>
            <a:endParaRPr sz="1800">
              <a:latin typeface="Cambria"/>
              <a:ea typeface="Cambria"/>
              <a:cs typeface="Cambria"/>
              <a:sym typeface="Cambria"/>
            </a:endParaRPr>
          </a:p>
          <a:p>
            <a:pPr marL="0" lvl="0" indent="8572" algn="l" rtl="0">
              <a:lnSpc>
                <a:spcPct val="90000"/>
              </a:lnSpc>
              <a:spcBef>
                <a:spcPts val="0"/>
              </a:spcBef>
              <a:spcAft>
                <a:spcPts val="0"/>
              </a:spcAft>
              <a:buClr>
                <a:schemeClr val="dk1"/>
              </a:buClr>
              <a:buSzPct val="100000"/>
              <a:buChar char="•"/>
            </a:pPr>
            <a:r>
              <a:rPr lang="en" sz="1800">
                <a:latin typeface="Times New Roman"/>
                <a:ea typeface="Times New Roman"/>
                <a:cs typeface="Times New Roman"/>
                <a:sym typeface="Times New Roman"/>
              </a:rPr>
              <a:t> </a:t>
            </a:r>
            <a:endParaRPr sz="1800">
              <a:latin typeface="Cambria"/>
              <a:ea typeface="Cambria"/>
              <a:cs typeface="Cambria"/>
              <a:sym typeface="Cambria"/>
            </a:endParaRPr>
          </a:p>
          <a:p>
            <a:pPr marL="0" lvl="0" indent="8572" algn="l" rtl="0">
              <a:lnSpc>
                <a:spcPct val="90000"/>
              </a:lnSpc>
              <a:spcBef>
                <a:spcPts val="0"/>
              </a:spcBef>
              <a:spcAft>
                <a:spcPts val="0"/>
              </a:spcAft>
              <a:buClr>
                <a:schemeClr val="dk1"/>
              </a:buClr>
              <a:buSzPct val="100000"/>
              <a:buChar char="•"/>
            </a:pPr>
            <a:r>
              <a:rPr lang="en" sz="1800">
                <a:latin typeface="Times New Roman"/>
                <a:ea typeface="Times New Roman"/>
                <a:cs typeface="Times New Roman"/>
                <a:sym typeface="Times New Roman"/>
              </a:rPr>
              <a:t>3.  Provide time for Joey to organize his thoughts before expecting an oral response.  When possible, provide him with questions ahead of time.  </a:t>
            </a:r>
            <a:endParaRPr sz="1800">
              <a:latin typeface="Cambria"/>
              <a:ea typeface="Cambria"/>
              <a:cs typeface="Cambria"/>
              <a:sym typeface="Cambria"/>
            </a:endParaRPr>
          </a:p>
          <a:p>
            <a:pPr marL="0" lvl="0" indent="8572" algn="l" rtl="0">
              <a:lnSpc>
                <a:spcPct val="90000"/>
              </a:lnSpc>
              <a:spcBef>
                <a:spcPts val="0"/>
              </a:spcBef>
              <a:spcAft>
                <a:spcPts val="0"/>
              </a:spcAft>
              <a:buClr>
                <a:schemeClr val="dk1"/>
              </a:buClr>
              <a:buSzPct val="100000"/>
              <a:buChar char="•"/>
            </a:pPr>
            <a:r>
              <a:rPr lang="en" sz="1800">
                <a:latin typeface="Times New Roman"/>
                <a:ea typeface="Times New Roman"/>
                <a:cs typeface="Times New Roman"/>
                <a:sym typeface="Times New Roman"/>
              </a:rPr>
              <a:t> </a:t>
            </a:r>
            <a:endParaRPr sz="1800">
              <a:latin typeface="Cambria"/>
              <a:ea typeface="Cambria"/>
              <a:cs typeface="Cambria"/>
              <a:sym typeface="Cambria"/>
            </a:endParaRPr>
          </a:p>
          <a:p>
            <a:pPr marL="0" lvl="0" indent="8572" algn="l" rtl="0">
              <a:lnSpc>
                <a:spcPct val="90000"/>
              </a:lnSpc>
              <a:spcBef>
                <a:spcPts val="0"/>
              </a:spcBef>
              <a:spcAft>
                <a:spcPts val="0"/>
              </a:spcAft>
              <a:buClr>
                <a:schemeClr val="dk1"/>
              </a:buClr>
              <a:buSzPct val="100000"/>
              <a:buChar char="•"/>
            </a:pPr>
            <a:r>
              <a:rPr lang="en" sz="1800">
                <a:latin typeface="Times New Roman"/>
                <a:ea typeface="Times New Roman"/>
                <a:cs typeface="Times New Roman"/>
                <a:sym typeface="Times New Roman"/>
              </a:rPr>
              <a:t>4.  Assess Joey’s reading progress with silent reading tasks instead of oral reading tasks.  Because of his retrieval difficulties, he may understand more than is apparent.</a:t>
            </a:r>
            <a:endParaRPr sz="1800">
              <a:latin typeface="Cambria"/>
              <a:ea typeface="Cambria"/>
              <a:cs typeface="Cambria"/>
              <a:sym typeface="Cambria"/>
            </a:endParaRPr>
          </a:p>
          <a:p>
            <a:pPr marL="0" lvl="0" indent="0" algn="l" rtl="0">
              <a:lnSpc>
                <a:spcPct val="90000"/>
              </a:lnSpc>
              <a:spcBef>
                <a:spcPts val="0"/>
              </a:spcBef>
              <a:spcAft>
                <a:spcPts val="0"/>
              </a:spcAft>
              <a:buClr>
                <a:schemeClr val="dk1"/>
              </a:buClr>
              <a:buSzPct val="100000"/>
              <a:buNone/>
            </a:pPr>
            <a:r>
              <a:rPr lang="en" sz="1800">
                <a:latin typeface="Times New Roman"/>
                <a:ea typeface="Times New Roman"/>
                <a:cs typeface="Times New Roman"/>
                <a:sym typeface="Times New Roman"/>
              </a:rPr>
              <a:t> </a:t>
            </a:r>
            <a:endParaRPr sz="1800">
              <a:latin typeface="Cambria"/>
              <a:ea typeface="Cambria"/>
              <a:cs typeface="Cambria"/>
              <a:sym typeface="Cambria"/>
            </a:endParaRPr>
          </a:p>
          <a:p>
            <a:pPr marL="228600" lvl="0" indent="-114300" algn="l" rtl="0">
              <a:lnSpc>
                <a:spcPct val="90000"/>
              </a:lnSpc>
              <a:spcBef>
                <a:spcPts val="1000"/>
              </a:spcBef>
              <a:spcAft>
                <a:spcPts val="0"/>
              </a:spcAft>
              <a:buClr>
                <a:schemeClr val="dk1"/>
              </a:buClr>
              <a:buSzPct val="100000"/>
              <a:buNone/>
            </a:pPr>
            <a:endParaRPr sz="180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106"/>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Accommodations, cont’d.</a:t>
            </a:r>
            <a:endParaRPr/>
          </a:p>
        </p:txBody>
      </p:sp>
      <p:sp>
        <p:nvSpPr>
          <p:cNvPr id="1012" name="Google Shape;1012;p10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fontScale="62500" lnSpcReduction="10000"/>
          </a:bodyPr>
          <a:lstStyle/>
          <a:p>
            <a:pPr marL="0" lvl="0" indent="53339" algn="l" rtl="0">
              <a:lnSpc>
                <a:spcPct val="90000"/>
              </a:lnSpc>
              <a:spcBef>
                <a:spcPts val="0"/>
              </a:spcBef>
              <a:spcAft>
                <a:spcPts val="0"/>
              </a:spcAft>
              <a:buClr>
                <a:srgbClr val="000000"/>
              </a:buClr>
              <a:buSzPct val="100000"/>
              <a:buChar char="•"/>
            </a:pPr>
            <a:r>
              <a:rPr lang="en">
                <a:solidFill>
                  <a:srgbClr val="000000"/>
                </a:solidFill>
                <a:latin typeface="Times New Roman"/>
                <a:ea typeface="Times New Roman"/>
                <a:cs typeface="Times New Roman"/>
                <a:sym typeface="Times New Roman"/>
              </a:rPr>
              <a:t>5.  Assess learning with recognition tasks instead of recall.  Use multiple choice, word banks, T/F, and matching.  When essay tests are used, provide Joey with a word bank of important words. </a:t>
            </a:r>
            <a:endParaRPr>
              <a:latin typeface="Cambria"/>
              <a:ea typeface="Cambria"/>
              <a:cs typeface="Cambria"/>
              <a:sym typeface="Cambria"/>
            </a:endParaRPr>
          </a:p>
          <a:p>
            <a:pPr marL="0" lvl="0" indent="53339" algn="l" rtl="0">
              <a:lnSpc>
                <a:spcPct val="90000"/>
              </a:lnSpc>
              <a:spcBef>
                <a:spcPts val="0"/>
              </a:spcBef>
              <a:spcAft>
                <a:spcPts val="0"/>
              </a:spcAft>
              <a:buClr>
                <a:srgbClr val="000000"/>
              </a:buClr>
              <a:buSzPct val="100000"/>
              <a:buChar char="•"/>
            </a:pPr>
            <a:r>
              <a:rPr lang="en">
                <a:solidFill>
                  <a:srgbClr val="000000"/>
                </a:solidFill>
                <a:latin typeface="Times New Roman"/>
                <a:ea typeface="Times New Roman"/>
                <a:cs typeface="Times New Roman"/>
                <a:sym typeface="Times New Roman"/>
              </a:rPr>
              <a:t> </a:t>
            </a:r>
            <a:endParaRPr>
              <a:latin typeface="Cambria"/>
              <a:ea typeface="Cambria"/>
              <a:cs typeface="Cambria"/>
              <a:sym typeface="Cambria"/>
            </a:endParaRPr>
          </a:p>
          <a:p>
            <a:pPr marL="228600" lvl="0" indent="0" algn="l" rtl="0">
              <a:lnSpc>
                <a:spcPct val="90000"/>
              </a:lnSpc>
              <a:spcBef>
                <a:spcPts val="0"/>
              </a:spcBef>
              <a:spcAft>
                <a:spcPts val="0"/>
              </a:spcAft>
              <a:buNone/>
            </a:pPr>
            <a:endParaRPr>
              <a:solidFill>
                <a:srgbClr val="000000"/>
              </a:solidFill>
              <a:latin typeface="Times New Roman"/>
              <a:ea typeface="Times New Roman"/>
              <a:cs typeface="Times New Roman"/>
              <a:sym typeface="Times New Roman"/>
            </a:endParaRPr>
          </a:p>
          <a:p>
            <a:pPr marL="0" lvl="0" indent="0" algn="l" rtl="0">
              <a:lnSpc>
                <a:spcPct val="90000"/>
              </a:lnSpc>
              <a:spcBef>
                <a:spcPts val="0"/>
              </a:spcBef>
              <a:spcAft>
                <a:spcPts val="0"/>
              </a:spcAft>
              <a:buNone/>
            </a:pPr>
            <a:r>
              <a:rPr lang="en">
                <a:solidFill>
                  <a:srgbClr val="000000"/>
                </a:solidFill>
                <a:latin typeface="Times New Roman"/>
                <a:ea typeface="Times New Roman"/>
                <a:cs typeface="Times New Roman"/>
                <a:sym typeface="Times New Roman"/>
              </a:rPr>
              <a:t>        6.  Allow Joey to use a written outline or scaffolding for oral presentations. </a:t>
            </a:r>
            <a:endParaRPr>
              <a:latin typeface="Cambria"/>
              <a:ea typeface="Cambria"/>
              <a:cs typeface="Cambria"/>
              <a:sym typeface="Cambria"/>
            </a:endParaRPr>
          </a:p>
          <a:p>
            <a:pPr marL="0" lvl="0" indent="53339" algn="l" rtl="0">
              <a:lnSpc>
                <a:spcPct val="90000"/>
              </a:lnSpc>
              <a:spcBef>
                <a:spcPts val="0"/>
              </a:spcBef>
              <a:spcAft>
                <a:spcPts val="0"/>
              </a:spcAft>
              <a:buClr>
                <a:srgbClr val="000000"/>
              </a:buClr>
              <a:buSzPct val="100000"/>
              <a:buChar char="•"/>
            </a:pPr>
            <a:r>
              <a:rPr lang="en">
                <a:solidFill>
                  <a:srgbClr val="000000"/>
                </a:solidFill>
                <a:latin typeface="Times New Roman"/>
                <a:ea typeface="Times New Roman"/>
                <a:cs typeface="Times New Roman"/>
                <a:sym typeface="Times New Roman"/>
              </a:rPr>
              <a:t> </a:t>
            </a:r>
            <a:endParaRPr>
              <a:latin typeface="Cambria"/>
              <a:ea typeface="Cambria"/>
              <a:cs typeface="Cambria"/>
              <a:sym typeface="Cambria"/>
            </a:endParaRPr>
          </a:p>
          <a:p>
            <a:pPr marL="0" lvl="0" indent="53339" algn="l" rtl="0">
              <a:lnSpc>
                <a:spcPct val="90000"/>
              </a:lnSpc>
              <a:spcBef>
                <a:spcPts val="0"/>
              </a:spcBef>
              <a:spcAft>
                <a:spcPts val="0"/>
              </a:spcAft>
              <a:buClr>
                <a:srgbClr val="000000"/>
              </a:buClr>
              <a:buSzPct val="100000"/>
              <a:buChar char="•"/>
            </a:pPr>
            <a:r>
              <a:rPr lang="en">
                <a:solidFill>
                  <a:srgbClr val="000000"/>
                </a:solidFill>
                <a:latin typeface="Times New Roman"/>
                <a:ea typeface="Times New Roman"/>
                <a:cs typeface="Times New Roman"/>
                <a:sym typeface="Times New Roman"/>
              </a:rPr>
              <a:t>7.  Use graphic organizers, visual supports, and multi-sensory presentations.  </a:t>
            </a:r>
            <a:endParaRPr>
              <a:latin typeface="Cambria"/>
              <a:ea typeface="Cambria"/>
              <a:cs typeface="Cambria"/>
              <a:sym typeface="Cambria"/>
            </a:endParaRPr>
          </a:p>
          <a:p>
            <a:pPr marL="0" lvl="0" indent="53339" algn="l" rtl="0">
              <a:lnSpc>
                <a:spcPct val="90000"/>
              </a:lnSpc>
              <a:spcBef>
                <a:spcPts val="0"/>
              </a:spcBef>
              <a:spcAft>
                <a:spcPts val="0"/>
              </a:spcAft>
              <a:buClr>
                <a:srgbClr val="000000"/>
              </a:buClr>
              <a:buSzPct val="100000"/>
              <a:buChar char="•"/>
            </a:pPr>
            <a:r>
              <a:rPr lang="en">
                <a:solidFill>
                  <a:srgbClr val="000000"/>
                </a:solidFill>
                <a:latin typeface="Times New Roman"/>
                <a:ea typeface="Times New Roman"/>
                <a:cs typeface="Times New Roman"/>
                <a:sym typeface="Times New Roman"/>
              </a:rPr>
              <a:t> </a:t>
            </a:r>
            <a:endParaRPr>
              <a:latin typeface="Cambria"/>
              <a:ea typeface="Cambria"/>
              <a:cs typeface="Cambria"/>
              <a:sym typeface="Cambria"/>
            </a:endParaRPr>
          </a:p>
          <a:p>
            <a:pPr marL="0" lvl="0" indent="53339" algn="l" rtl="0">
              <a:lnSpc>
                <a:spcPct val="90000"/>
              </a:lnSpc>
              <a:spcBef>
                <a:spcPts val="0"/>
              </a:spcBef>
              <a:spcAft>
                <a:spcPts val="0"/>
              </a:spcAft>
              <a:buClr>
                <a:srgbClr val="000000"/>
              </a:buClr>
              <a:buSzPct val="100000"/>
              <a:buChar char="•"/>
            </a:pPr>
            <a:r>
              <a:rPr lang="en">
                <a:solidFill>
                  <a:srgbClr val="000000"/>
                </a:solidFill>
                <a:latin typeface="Times New Roman"/>
                <a:ea typeface="Times New Roman"/>
                <a:cs typeface="Times New Roman"/>
                <a:sym typeface="Times New Roman"/>
              </a:rPr>
              <a:t>8.  Check regularly for understanding of directions.</a:t>
            </a:r>
            <a:endParaRPr>
              <a:latin typeface="Cambria"/>
              <a:ea typeface="Cambria"/>
              <a:cs typeface="Cambria"/>
              <a:sym typeface="Cambria"/>
            </a:endParaRPr>
          </a:p>
          <a:p>
            <a:pPr marL="0" lvl="0" indent="53339" algn="l" rtl="0">
              <a:lnSpc>
                <a:spcPct val="90000"/>
              </a:lnSpc>
              <a:spcBef>
                <a:spcPts val="0"/>
              </a:spcBef>
              <a:spcAft>
                <a:spcPts val="0"/>
              </a:spcAft>
              <a:buClr>
                <a:srgbClr val="000000"/>
              </a:buClr>
              <a:buSzPct val="100000"/>
              <a:buChar char="•"/>
            </a:pPr>
            <a:r>
              <a:rPr lang="en">
                <a:solidFill>
                  <a:srgbClr val="000000"/>
                </a:solidFill>
                <a:latin typeface="Times New Roman"/>
                <a:ea typeface="Times New Roman"/>
                <a:cs typeface="Times New Roman"/>
                <a:sym typeface="Times New Roman"/>
              </a:rPr>
              <a:t> </a:t>
            </a:r>
            <a:endParaRPr>
              <a:latin typeface="Cambria"/>
              <a:ea typeface="Cambria"/>
              <a:cs typeface="Cambria"/>
              <a:sym typeface="Cambria"/>
            </a:endParaRPr>
          </a:p>
          <a:p>
            <a:pPr marL="0" lvl="0" indent="53339" algn="l" rtl="0">
              <a:lnSpc>
                <a:spcPct val="90000"/>
              </a:lnSpc>
              <a:spcBef>
                <a:spcPts val="0"/>
              </a:spcBef>
              <a:spcAft>
                <a:spcPts val="0"/>
              </a:spcAft>
              <a:buClr>
                <a:srgbClr val="000000"/>
              </a:buClr>
              <a:buSzPct val="100000"/>
              <a:buChar char="•"/>
            </a:pPr>
            <a:r>
              <a:rPr lang="en">
                <a:solidFill>
                  <a:srgbClr val="000000"/>
                </a:solidFill>
                <a:latin typeface="Times New Roman"/>
                <a:ea typeface="Times New Roman"/>
                <a:cs typeface="Times New Roman"/>
                <a:sym typeface="Times New Roman"/>
              </a:rPr>
              <a:t>9.  Allow extended time for all classroom and standardized assessments ( 1 ½ times).</a:t>
            </a:r>
            <a:endParaRPr>
              <a:latin typeface="Cambria"/>
              <a:ea typeface="Cambria"/>
              <a:cs typeface="Cambria"/>
              <a:sym typeface="Cambria"/>
            </a:endParaRPr>
          </a:p>
          <a:p>
            <a:pPr marL="228600" lvl="0" indent="-64135" algn="l" rtl="0">
              <a:lnSpc>
                <a:spcPct val="90000"/>
              </a:lnSpc>
              <a:spcBef>
                <a:spcPts val="1000"/>
              </a:spcBef>
              <a:spcAft>
                <a:spcPts val="0"/>
              </a:spcAft>
              <a:buClr>
                <a:schemeClr val="dk1"/>
              </a:buClr>
              <a:buSzPct val="100000"/>
              <a:buNone/>
            </a:pP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6"/>
        <p:cNvGrpSpPr/>
        <p:nvPr/>
      </p:nvGrpSpPr>
      <p:grpSpPr>
        <a:xfrm>
          <a:off x="0" y="0"/>
          <a:ext cx="0" cy="0"/>
          <a:chOff x="0" y="0"/>
          <a:chExt cx="0" cy="0"/>
        </a:xfrm>
      </p:grpSpPr>
      <p:sp>
        <p:nvSpPr>
          <p:cNvPr id="1017" name="Google Shape;1017;p107"/>
          <p:cNvSpPr/>
          <p:nvPr/>
        </p:nvSpPr>
        <p:spPr>
          <a:xfrm>
            <a:off x="0" y="0"/>
            <a:ext cx="3819906"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8" name="Google Shape;1018;p107"/>
          <p:cNvSpPr txBox="1">
            <a:spLocks noGrp="1"/>
          </p:cNvSpPr>
          <p:nvPr>
            <p:ph type="title"/>
          </p:nvPr>
        </p:nvSpPr>
        <p:spPr>
          <a:xfrm>
            <a:off x="393555" y="465294"/>
            <a:ext cx="2856201" cy="4128516"/>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Calibri"/>
              <a:buNone/>
            </a:pPr>
            <a:r>
              <a:rPr lang="en" sz="5200">
                <a:solidFill>
                  <a:schemeClr val="lt1"/>
                </a:solidFill>
              </a:rPr>
              <a:t>3-pronged approach  -- Wrapping it up</a:t>
            </a:r>
            <a:endParaRPr/>
          </a:p>
        </p:txBody>
      </p:sp>
      <p:grpSp>
        <p:nvGrpSpPr>
          <p:cNvPr id="1019" name="Google Shape;1019;p107"/>
          <p:cNvGrpSpPr/>
          <p:nvPr/>
        </p:nvGrpSpPr>
        <p:grpSpPr>
          <a:xfrm>
            <a:off x="4101291" y="1159825"/>
            <a:ext cx="4697730" cy="2739454"/>
            <a:chOff x="0" y="926041"/>
            <a:chExt cx="4697730" cy="3652605"/>
          </a:xfrm>
        </p:grpSpPr>
        <p:sp>
          <p:nvSpPr>
            <p:cNvPr id="1020" name="Google Shape;1020;p107"/>
            <p:cNvSpPr/>
            <p:nvPr/>
          </p:nvSpPr>
          <p:spPr>
            <a:xfrm>
              <a:off x="0" y="926041"/>
              <a:ext cx="4697730" cy="1127295"/>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07"/>
            <p:cNvSpPr txBox="1"/>
            <p:nvPr/>
          </p:nvSpPr>
          <p:spPr>
            <a:xfrm>
              <a:off x="55030" y="981071"/>
              <a:ext cx="4587670" cy="1017235"/>
            </a:xfrm>
            <a:prstGeom prst="rect">
              <a:avLst/>
            </a:prstGeom>
            <a:noFill/>
            <a:ln>
              <a:noFill/>
            </a:ln>
          </p:spPr>
          <p:txBody>
            <a:bodyPr spcFirstLastPara="1" wrap="square" lIns="179050" tIns="179050" rIns="179050" bIns="179050" anchor="ctr" anchorCtr="0">
              <a:noAutofit/>
            </a:bodyPr>
            <a:lstStyle/>
            <a:p>
              <a:pPr marL="0" marR="0" lvl="0" indent="0" algn="l" rtl="0">
                <a:lnSpc>
                  <a:spcPct val="90000"/>
                </a:lnSpc>
                <a:spcBef>
                  <a:spcPts val="0"/>
                </a:spcBef>
                <a:spcAft>
                  <a:spcPts val="0"/>
                </a:spcAft>
                <a:buClr>
                  <a:schemeClr val="lt1"/>
                </a:buClr>
                <a:buSzPts val="4700"/>
                <a:buFont typeface="Calibri"/>
                <a:buNone/>
              </a:pPr>
              <a:r>
                <a:rPr lang="en" sz="4700">
                  <a:solidFill>
                    <a:schemeClr val="lt1"/>
                  </a:solidFill>
                  <a:latin typeface="Calibri"/>
                  <a:ea typeface="Calibri"/>
                  <a:cs typeface="Calibri"/>
                  <a:sym typeface="Calibri"/>
                </a:rPr>
                <a:t>Strategies</a:t>
              </a:r>
              <a:endParaRPr/>
            </a:p>
          </p:txBody>
        </p:sp>
        <p:sp>
          <p:nvSpPr>
            <p:cNvPr id="1022" name="Google Shape;1022;p107"/>
            <p:cNvSpPr/>
            <p:nvPr/>
          </p:nvSpPr>
          <p:spPr>
            <a:xfrm>
              <a:off x="0" y="2188696"/>
              <a:ext cx="4697730" cy="1127295"/>
            </a:xfrm>
            <a:prstGeom prst="roundRect">
              <a:avLst>
                <a:gd name="adj" fmla="val 16667"/>
              </a:avLst>
            </a:prstGeom>
            <a:solidFill>
              <a:srgbClr val="C47F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07"/>
            <p:cNvSpPr txBox="1"/>
            <p:nvPr/>
          </p:nvSpPr>
          <p:spPr>
            <a:xfrm>
              <a:off x="55030" y="2243726"/>
              <a:ext cx="4587670" cy="1017235"/>
            </a:xfrm>
            <a:prstGeom prst="rect">
              <a:avLst/>
            </a:prstGeom>
            <a:noFill/>
            <a:ln>
              <a:noFill/>
            </a:ln>
          </p:spPr>
          <p:txBody>
            <a:bodyPr spcFirstLastPara="1" wrap="square" lIns="179050" tIns="179050" rIns="179050" bIns="179050" anchor="ctr" anchorCtr="0">
              <a:noAutofit/>
            </a:bodyPr>
            <a:lstStyle/>
            <a:p>
              <a:pPr marL="0" marR="0" lvl="0" indent="0" algn="l" rtl="0">
                <a:lnSpc>
                  <a:spcPct val="90000"/>
                </a:lnSpc>
                <a:spcBef>
                  <a:spcPts val="0"/>
                </a:spcBef>
                <a:spcAft>
                  <a:spcPts val="0"/>
                </a:spcAft>
                <a:buClr>
                  <a:schemeClr val="lt1"/>
                </a:buClr>
                <a:buSzPts val="4700"/>
                <a:buFont typeface="Calibri"/>
                <a:buNone/>
              </a:pPr>
              <a:r>
                <a:rPr lang="en" sz="4700">
                  <a:solidFill>
                    <a:schemeClr val="lt1"/>
                  </a:solidFill>
                  <a:latin typeface="Calibri"/>
                  <a:ea typeface="Calibri"/>
                  <a:cs typeface="Calibri"/>
                  <a:sym typeface="Calibri"/>
                </a:rPr>
                <a:t>Self-advocacy</a:t>
              </a:r>
              <a:endParaRPr/>
            </a:p>
          </p:txBody>
        </p:sp>
        <p:sp>
          <p:nvSpPr>
            <p:cNvPr id="1024" name="Google Shape;1024;p107"/>
            <p:cNvSpPr/>
            <p:nvPr/>
          </p:nvSpPr>
          <p:spPr>
            <a:xfrm>
              <a:off x="0" y="3451351"/>
              <a:ext cx="4697730" cy="1127295"/>
            </a:xfrm>
            <a:prstGeom prst="roundRect">
              <a:avLst>
                <a:gd name="adj" fmla="val 16667"/>
              </a:avLst>
            </a:prstGeom>
            <a:solidFill>
              <a:srgbClr val="A4A4A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07"/>
            <p:cNvSpPr txBox="1"/>
            <p:nvPr/>
          </p:nvSpPr>
          <p:spPr>
            <a:xfrm>
              <a:off x="55030" y="3506381"/>
              <a:ext cx="4587670" cy="1017235"/>
            </a:xfrm>
            <a:prstGeom prst="rect">
              <a:avLst/>
            </a:prstGeom>
            <a:noFill/>
            <a:ln>
              <a:noFill/>
            </a:ln>
          </p:spPr>
          <p:txBody>
            <a:bodyPr spcFirstLastPara="1" wrap="square" lIns="179050" tIns="179050" rIns="179050" bIns="179050" anchor="ctr" anchorCtr="0">
              <a:noAutofit/>
            </a:bodyPr>
            <a:lstStyle/>
            <a:p>
              <a:pPr marL="0" marR="0" lvl="0" indent="0" algn="l" rtl="0">
                <a:lnSpc>
                  <a:spcPct val="90000"/>
                </a:lnSpc>
                <a:spcBef>
                  <a:spcPts val="0"/>
                </a:spcBef>
                <a:spcAft>
                  <a:spcPts val="0"/>
                </a:spcAft>
                <a:buClr>
                  <a:schemeClr val="lt1"/>
                </a:buClr>
                <a:buSzPts val="4700"/>
                <a:buFont typeface="Calibri"/>
                <a:buNone/>
              </a:pPr>
              <a:r>
                <a:rPr lang="en" sz="4700">
                  <a:solidFill>
                    <a:schemeClr val="lt1"/>
                  </a:solidFill>
                  <a:latin typeface="Calibri"/>
                  <a:ea typeface="Calibri"/>
                  <a:cs typeface="Calibri"/>
                  <a:sym typeface="Calibri"/>
                </a:rPr>
                <a:t>Accommodations</a:t>
              </a:r>
              <a:endParaRPr/>
            </a:p>
          </p:txBody>
        </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29"/>
        <p:cNvGrpSpPr/>
        <p:nvPr/>
      </p:nvGrpSpPr>
      <p:grpSpPr>
        <a:xfrm>
          <a:off x="0" y="0"/>
          <a:ext cx="0" cy="0"/>
          <a:chOff x="0" y="0"/>
          <a:chExt cx="0" cy="0"/>
        </a:xfrm>
      </p:grpSpPr>
      <p:sp>
        <p:nvSpPr>
          <p:cNvPr id="1030" name="Google Shape;1030;p108"/>
          <p:cNvSpPr txBox="1">
            <a:spLocks noGrp="1"/>
          </p:cNvSpPr>
          <p:nvPr>
            <p:ph type="title"/>
          </p:nvPr>
        </p:nvSpPr>
        <p:spPr>
          <a:xfrm>
            <a:off x="718879" y="600294"/>
            <a:ext cx="7698523" cy="909076"/>
          </a:xfrm>
          <a:prstGeom prst="rect">
            <a:avLst/>
          </a:prstGeom>
          <a:solidFill>
            <a:schemeClr val="accent1"/>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500"/>
              <a:buFont typeface="Calibri"/>
              <a:buNone/>
            </a:pPr>
            <a:r>
              <a:rPr lang="en" sz="3500">
                <a:solidFill>
                  <a:srgbClr val="FFFFFF"/>
                </a:solidFill>
              </a:rPr>
              <a:t>Questions??</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p109"/>
          <p:cNvSpPr txBox="1">
            <a:spLocks noGrp="1"/>
          </p:cNvSpPr>
          <p:nvPr>
            <p:ph type="title"/>
          </p:nvPr>
        </p:nvSpPr>
        <p:spPr>
          <a:xfrm>
            <a:off x="6286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Resources</a:t>
            </a:r>
            <a:endParaRPr/>
          </a:p>
        </p:txBody>
      </p:sp>
      <p:sp>
        <p:nvSpPr>
          <p:cNvPr id="1036" name="Google Shape;1036;p109"/>
          <p:cNvSpPr txBox="1">
            <a:spLocks noGrp="1"/>
          </p:cNvSpPr>
          <p:nvPr>
            <p:ph type="body" idx="1"/>
          </p:nvPr>
        </p:nvSpPr>
        <p:spPr>
          <a:xfrm>
            <a:off x="628650" y="1369219"/>
            <a:ext cx="78867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3"/>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br>
              <a:rPr lang="en"/>
            </a:br>
            <a:br>
              <a:rPr lang="en"/>
            </a:br>
            <a:r>
              <a:rPr lang="en"/>
              <a:t>Word Finding in Discourse</a:t>
            </a:r>
            <a:br>
              <a:rPr lang="en"/>
            </a:br>
            <a:endParaRPr/>
          </a:p>
        </p:txBody>
      </p:sp>
      <p:sp>
        <p:nvSpPr>
          <p:cNvPr id="208" name="Google Shape;208;p33"/>
          <p:cNvSpPr txBox="1">
            <a:spLocks noGrp="1"/>
          </p:cNvSpPr>
          <p:nvPr>
            <p:ph type="body" idx="1"/>
          </p:nvPr>
        </p:nvSpPr>
        <p:spPr>
          <a:xfrm>
            <a:off x="556759" y="1794868"/>
            <a:ext cx="7765322" cy="2089547"/>
          </a:xfrm>
          <a:prstGeom prst="rect">
            <a:avLst/>
          </a:prstGeom>
          <a:noFill/>
          <a:ln>
            <a:noFill/>
          </a:ln>
        </p:spPr>
        <p:txBody>
          <a:bodyPr spcFirstLastPara="1" wrap="square" lIns="91425" tIns="45700" rIns="91425" bIns="45700" anchor="t" anchorCtr="0">
            <a:normAutofit/>
          </a:bodyPr>
          <a:lstStyle/>
          <a:p>
            <a:pPr marL="27675" lvl="0" indent="0" algn="l" rtl="0">
              <a:lnSpc>
                <a:spcPct val="90000"/>
              </a:lnSpc>
              <a:spcBef>
                <a:spcPts val="0"/>
              </a:spcBef>
              <a:spcAft>
                <a:spcPts val="0"/>
              </a:spcAft>
              <a:buClr>
                <a:schemeClr val="dk1"/>
              </a:buClr>
              <a:buSzPts val="2800"/>
              <a:buNone/>
            </a:pPr>
            <a:endParaRPr/>
          </a:p>
        </p:txBody>
      </p:sp>
      <p:pic>
        <p:nvPicPr>
          <p:cNvPr id="209" name="Google Shape;209;p33"/>
          <p:cNvPicPr preferRelativeResize="0"/>
          <p:nvPr/>
        </p:nvPicPr>
        <p:blipFill rotWithShape="1">
          <a:blip r:embed="rId3">
            <a:alphaModFix/>
          </a:blip>
          <a:srcRect/>
          <a:stretch/>
        </p:blipFill>
        <p:spPr>
          <a:xfrm>
            <a:off x="628649" y="1664176"/>
            <a:ext cx="4741575" cy="35561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6745</Words>
  <Application>Microsoft Macintosh PowerPoint</Application>
  <PresentationFormat>On-screen Show (16:9)</PresentationFormat>
  <Paragraphs>479</Paragraphs>
  <Slides>85</Slides>
  <Notes>85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85</vt:i4>
      </vt:variant>
    </vt:vector>
  </HeadingPairs>
  <TitlesOfParts>
    <vt:vector size="93" baseType="lpstr">
      <vt:lpstr>Arial</vt:lpstr>
      <vt:lpstr>Geo</vt:lpstr>
      <vt:lpstr>Helvetica Neue</vt:lpstr>
      <vt:lpstr>Cambria</vt:lpstr>
      <vt:lpstr>Times New Roman</vt:lpstr>
      <vt:lpstr>Calibri</vt:lpstr>
      <vt:lpstr>Simple Light</vt:lpstr>
      <vt:lpstr>Office Theme</vt:lpstr>
      <vt:lpstr>NSSLA October 19, 2022</vt:lpstr>
      <vt:lpstr>Word finding – beyond mnemonic cues</vt:lpstr>
      <vt:lpstr> Disclaimers </vt:lpstr>
      <vt:lpstr>AgenAgendada for thiAgendas evening</vt:lpstr>
      <vt:lpstr>AGenda for tonight Objectives</vt:lpstr>
      <vt:lpstr>Updates in word finding</vt:lpstr>
      <vt:lpstr>RALLI campaign  (Great Britain)</vt:lpstr>
      <vt:lpstr>Identification</vt:lpstr>
      <vt:lpstr>  Word Finding in Discourse </vt:lpstr>
      <vt:lpstr>Word Finding in Discourse sample</vt:lpstr>
      <vt:lpstr>Word Finding Referral Checklist</vt:lpstr>
      <vt:lpstr>Word Finding Observation Scale - Teacher</vt:lpstr>
      <vt:lpstr>Word Finding Observation Scale - Parent</vt:lpstr>
      <vt:lpstr> Word Finding Observation Scale - Individual</vt:lpstr>
      <vt:lpstr>Listeners’ perceptions</vt:lpstr>
      <vt:lpstr>A starting point:  AWARENESS</vt:lpstr>
      <vt:lpstr>OOPS!</vt:lpstr>
      <vt:lpstr>Charles Barkley for Capital One</vt:lpstr>
      <vt:lpstr>Xfinity – We Built This Thingie  (20 secs)</vt:lpstr>
      <vt:lpstr>Building a snowman</vt:lpstr>
      <vt:lpstr>Spring break in SH….SHHChicago</vt:lpstr>
      <vt:lpstr>Two primary determinants of ease of retrieval  </vt:lpstr>
      <vt:lpstr>Simulate a word finding difficulty</vt:lpstr>
      <vt:lpstr>Great overlap of LLD and word finding, anxiety, and attention</vt:lpstr>
      <vt:lpstr>How about memory?</vt:lpstr>
      <vt:lpstr>Research into memory</vt:lpstr>
      <vt:lpstr>From the memory literature </vt:lpstr>
      <vt:lpstr>PowerPoint Presentation</vt:lpstr>
      <vt:lpstr>Differential Diagnosis -  3 types</vt:lpstr>
      <vt:lpstr>Type I,  Slip of the tongue, continued</vt:lpstr>
      <vt:lpstr>Type II – Tip of the Tongue</vt:lpstr>
      <vt:lpstr>Type II, continued</vt:lpstr>
      <vt:lpstr>Type III – Twist of the Tongue</vt:lpstr>
      <vt:lpstr>Intervention </vt:lpstr>
      <vt:lpstr>But WAIT A MINUTE!!!</vt:lpstr>
      <vt:lpstr>Best, et al, continued</vt:lpstr>
      <vt:lpstr>Multi-sensory intervention</vt:lpstr>
      <vt:lpstr>Active Interactive learning </vt:lpstr>
      <vt:lpstr>Strategies</vt:lpstr>
      <vt:lpstr>Strategies…</vt:lpstr>
      <vt:lpstr>Use specific words</vt:lpstr>
      <vt:lpstr>Use specific words</vt:lpstr>
      <vt:lpstr>Reflective Pause   CHILL!</vt:lpstr>
      <vt:lpstr>PowerPoint Presentation</vt:lpstr>
      <vt:lpstr>PowerPoint Presentation</vt:lpstr>
      <vt:lpstr>Visualizing</vt:lpstr>
      <vt:lpstr>Word Associations and Categories</vt:lpstr>
      <vt:lpstr>Word Associations and Categories</vt:lpstr>
      <vt:lpstr>Word Associations</vt:lpstr>
      <vt:lpstr>Describing Things</vt:lpstr>
      <vt:lpstr>Expanding Expression song</vt:lpstr>
      <vt:lpstr>Describing Things</vt:lpstr>
      <vt:lpstr>Describing things </vt:lpstr>
      <vt:lpstr>Synonyms and Antonyms</vt:lpstr>
      <vt:lpstr>Beginning Sounds</vt:lpstr>
      <vt:lpstr>Mnemonic Cues</vt:lpstr>
      <vt:lpstr>cauldron</vt:lpstr>
      <vt:lpstr>cornucopia</vt:lpstr>
      <vt:lpstr> Appalachian Mountains</vt:lpstr>
      <vt:lpstr>Hibernate</vt:lpstr>
      <vt:lpstr>Probiscis, habitat and hibernate</vt:lpstr>
      <vt:lpstr>Polar Vortex</vt:lpstr>
      <vt:lpstr>North Korea’s capital – (2018 Olympics) back in the news</vt:lpstr>
      <vt:lpstr>Cues for shapes</vt:lpstr>
      <vt:lpstr>Did I forget something?</vt:lpstr>
      <vt:lpstr>Choosing Words</vt:lpstr>
      <vt:lpstr>Words from curriculum</vt:lpstr>
      <vt:lpstr>Repeat, repeat, repeat</vt:lpstr>
      <vt:lpstr>Mnemonics to remember strategies</vt:lpstr>
      <vt:lpstr>Silly Sally</vt:lpstr>
      <vt:lpstr>Dumb Vegetables</vt:lpstr>
      <vt:lpstr>Carryover</vt:lpstr>
      <vt:lpstr>Carryover</vt:lpstr>
      <vt:lpstr>Going to a movie with Dad</vt:lpstr>
      <vt:lpstr>Upcoming plans with friend</vt:lpstr>
      <vt:lpstr>PowerPoint Presentation</vt:lpstr>
      <vt:lpstr>Family vacation to San Diego </vt:lpstr>
      <vt:lpstr>Review strategies often</vt:lpstr>
      <vt:lpstr>Progress monitoring</vt:lpstr>
      <vt:lpstr>Self- advocacy</vt:lpstr>
      <vt:lpstr>Accommodations- Be sure learning is assessed with recognition tasks, not recall.</vt:lpstr>
      <vt:lpstr>Accommodations, cont’d.</vt:lpstr>
      <vt:lpstr>3-pronged approach  -- Wrapping it up</vt:lpstr>
      <vt:lpstr>Questions??</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NSSLA October 19, 2022</dc:title>
  <cp:lastModifiedBy>Zachary Geller</cp:lastModifiedBy>
  <cp:revision>1</cp:revision>
  <dcterms:modified xsi:type="dcterms:W3CDTF">2022-10-26T16:30:30Z</dcterms:modified>
</cp:coreProperties>
</file>